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8" r:id="rId6"/>
    <p:sldId id="275" r:id="rId7"/>
    <p:sldId id="271" r:id="rId8"/>
    <p:sldId id="257" r:id="rId9"/>
    <p:sldId id="274" r:id="rId10"/>
    <p:sldId id="258" r:id="rId11"/>
    <p:sldId id="259" r:id="rId12"/>
    <p:sldId id="260" r:id="rId13"/>
    <p:sldId id="265" r:id="rId14"/>
    <p:sldId id="266" r:id="rId15"/>
    <p:sldId id="269" r:id="rId16"/>
    <p:sldId id="268" r:id="rId17"/>
    <p:sldId id="261" r:id="rId18"/>
    <p:sldId id="262" r:id="rId19"/>
    <p:sldId id="272" r:id="rId20"/>
    <p:sldId id="264" r:id="rId21"/>
    <p:sldId id="263" r:id="rId22"/>
    <p:sldId id="276" r:id="rId23"/>
    <p:sldId id="277" r:id="rId24"/>
    <p:sldId id="279" r:id="rId25"/>
    <p:sldId id="280" r:id="rId26"/>
    <p:sldId id="281" r:id="rId27"/>
    <p:sldId id="282"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A3319-C0F0-4885-A6F3-231D7773B4AF}" v="1" dt="2021-01-06T21:50:04.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3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ra McMillan" userId="S::kendra.mcmillan@ana.org::1833e81d-5c21-4af5-9af1-51e58c0886e2" providerId="AD" clId="Web-{607A3319-C0F0-4885-A6F3-231D7773B4AF}"/>
    <pc:docChg chg="modSld">
      <pc:chgData name="Kendra McMillan" userId="S::kendra.mcmillan@ana.org::1833e81d-5c21-4af5-9af1-51e58c0886e2" providerId="AD" clId="Web-{607A3319-C0F0-4885-A6F3-231D7773B4AF}" dt="2021-01-06T21:50:04.025" v="0" actId="1076"/>
      <pc:docMkLst>
        <pc:docMk/>
      </pc:docMkLst>
      <pc:sldChg chg="modSp">
        <pc:chgData name="Kendra McMillan" userId="S::kendra.mcmillan@ana.org::1833e81d-5c21-4af5-9af1-51e58c0886e2" providerId="AD" clId="Web-{607A3319-C0F0-4885-A6F3-231D7773B4AF}" dt="2021-01-06T21:50:04.025" v="0" actId="1076"/>
        <pc:sldMkLst>
          <pc:docMk/>
          <pc:sldMk cId="4189654276" sldId="256"/>
        </pc:sldMkLst>
        <pc:picChg chg="mod">
          <ac:chgData name="Kendra McMillan" userId="S::kendra.mcmillan@ana.org::1833e81d-5c21-4af5-9af1-51e58c0886e2" providerId="AD" clId="Web-{607A3319-C0F0-4885-A6F3-231D7773B4AF}" dt="2021-01-06T21:50:04.025" v="0" actId="1076"/>
          <ac:picMkLst>
            <pc:docMk/>
            <pc:sldMk cId="4189654276" sldId="256"/>
            <ac:picMk id="2055" creationId="{8BFBA539-56BB-4DCE-915E-7F3714FDAF6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285134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291937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610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321527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428256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286367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126824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76664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318453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251756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1AA61A-6311-47E6-9A72-AA72D6CD3262}"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32606D-E7AF-4AEE-B43F-1843C72FBA38}" type="slidenum">
              <a:rPr lang="en-US" smtClean="0"/>
              <a:t>‹#›</a:t>
            </a:fld>
            <a:endParaRPr lang="en-US" dirty="0"/>
          </a:p>
        </p:txBody>
      </p:sp>
    </p:spTree>
    <p:extLst>
      <p:ext uri="{BB962C8B-B14F-4D97-AF65-F5344CB8AC3E}">
        <p14:creationId xmlns:p14="http://schemas.microsoft.com/office/powerpoint/2010/main" val="96254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AA61A-6311-47E6-9A72-AA72D6CD3262}" type="datetimeFigureOut">
              <a:rPr lang="en-US" smtClean="0"/>
              <a:t>1/6/2021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606D-E7AF-4AEE-B43F-1843C72FBA38}" type="slidenum">
              <a:rPr lang="en-US" smtClean="0"/>
              <a:t>‹#›</a:t>
            </a:fld>
            <a:endParaRPr lang="en-US" dirty="0"/>
          </a:p>
        </p:txBody>
      </p:sp>
    </p:spTree>
    <p:extLst>
      <p:ext uri="{BB962C8B-B14F-4D97-AF65-F5344CB8AC3E}">
        <p14:creationId xmlns:p14="http://schemas.microsoft.com/office/powerpoint/2010/main" val="3387556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acn.org/education/webinar-series/wb0042/why-prone-why-now-improving-outcomes-for-ards-pati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s.plos.org/plosone/article?id=10.1371/journal.pone.0234765" TargetMode="External"/><Relationship Id="rId2" Type="http://schemas.openxmlformats.org/officeDocument/2006/relationships/hyperlink" Target="https://www.cdc.gov/coronavirus/2019-ncov/symptoms-testing/symptoms.html"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www.aacn.org/education/ce-activities/nti18347/evidencebased-early-recognition-and-management-of-ards-drives-outcomes-the-why-and-how"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cdc.gov/coronavirus/2019-ncov/lab/guidelines-clinical-specimen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ursingcenter.com/nursingcenter_redesign/media/nursingcenter/coronavirus%20files%20from%20Lippincott%20Solutions/%C2%A9-2020-Lippincott-Advisor-Nursing-Care-Plans-for-Medical-Diagnoses_-Coronavirus-disease-2019-(COVID-19).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int Peter's Healthcare System">
            <a:extLst>
              <a:ext uri="{FF2B5EF4-FFF2-40B4-BE49-F238E27FC236}">
                <a16:creationId xmlns:a16="http://schemas.microsoft.com/office/drawing/2014/main" id="{3A26519A-012B-4AA2-9B42-22EFBC429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19125"/>
            <a:ext cx="4102100"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3DC62147-5FAF-43B1-BFD3-2617BDBEFD56}"/>
              </a:ext>
            </a:extLst>
          </p:cNvPr>
          <p:cNvSpPr txBox="1">
            <a:spLocks noChangeArrowheads="1"/>
          </p:cNvSpPr>
          <p:nvPr/>
        </p:nvSpPr>
        <p:spPr bwMode="auto">
          <a:xfrm>
            <a:off x="114300" y="200025"/>
            <a:ext cx="2152650" cy="4191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6175D3A-D437-4FEA-8D3F-FB43EAA1797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4">
            <a:extLst>
              <a:ext uri="{FF2B5EF4-FFF2-40B4-BE49-F238E27FC236}">
                <a16:creationId xmlns:a16="http://schemas.microsoft.com/office/drawing/2014/main" id="{C43BD030-1200-4E32-B69B-F196F9A80769}"/>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a:extLst>
              <a:ext uri="{FF2B5EF4-FFF2-40B4-BE49-F238E27FC236}">
                <a16:creationId xmlns:a16="http://schemas.microsoft.com/office/drawing/2014/main" id="{A3A60E69-3345-481C-87BD-3A1B7EDE0478}"/>
              </a:ext>
            </a:extLst>
          </p:cNvPr>
          <p:cNvSpPr>
            <a:spLocks noChangeArrowheads="1"/>
          </p:cNvSpPr>
          <p:nvPr/>
        </p:nvSpPr>
        <p:spPr bwMode="auto">
          <a:xfrm>
            <a:off x="1563687" y="1627227"/>
            <a:ext cx="63078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36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Saint Peter’s</a:t>
            </a:r>
            <a:endParaRPr kumimoji="0" lang="en-US" altLang="en-US" sz="3600" b="0" i="0" u="none" strike="noStrike" cap="none" normalizeH="0" baseline="0" dirty="0">
              <a:ln>
                <a:noFill/>
              </a:ln>
              <a:solidFill>
                <a:schemeClr val="tx1"/>
              </a:solidFill>
              <a:effectLst/>
              <a:latin typeface="Arial Black" panose="020B0A040201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36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COVID-19 </a:t>
            </a: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36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Nursing Care Guidelines</a:t>
            </a:r>
            <a:endParaRPr kumimoji="0" lang="en-US" altLang="en-US" sz="3600" b="0" i="0" u="none" strike="noStrike" cap="none" normalizeH="0" baseline="0" dirty="0">
              <a:ln>
                <a:noFill/>
              </a:ln>
              <a:solidFill>
                <a:schemeClr val="tx1"/>
              </a:solidFill>
              <a:effectLst/>
              <a:latin typeface="Arial Black" panose="020B0A04020102020204" pitchFamily="34" charset="0"/>
            </a:endParaRPr>
          </a:p>
        </p:txBody>
      </p:sp>
      <p:pic>
        <p:nvPicPr>
          <p:cNvPr id="2055" name="Picture 7" descr="Coronavirus &amp; COVID-19 Overview: Symptoms, Risks, Prevention, Treatment &amp;  More">
            <a:extLst>
              <a:ext uri="{FF2B5EF4-FFF2-40B4-BE49-F238E27FC236}">
                <a16:creationId xmlns:a16="http://schemas.microsoft.com/office/drawing/2014/main" id="{8BFBA539-56BB-4DCE-915E-7F3714FDA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24" y="2756780"/>
            <a:ext cx="850582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5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8CA3-1674-4E90-837B-0D2321C0E527}"/>
              </a:ext>
            </a:extLst>
          </p:cNvPr>
          <p:cNvSpPr>
            <a:spLocks noGrp="1"/>
          </p:cNvSpPr>
          <p:nvPr>
            <p:ph type="title"/>
          </p:nvPr>
        </p:nvSpPr>
        <p:spPr/>
        <p:txBody>
          <a:bodyPr>
            <a:normAutofit fontScale="90000"/>
          </a:bodyPr>
          <a:lstStyle/>
          <a:p>
            <a:pPr algn="ctr"/>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Prone Positioning for </a:t>
            </a:r>
            <a:b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Non-Intubated Patients Guideline </a:t>
            </a:r>
            <a:b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F90A55-12C7-4DC7-8820-CA70BD340C26}"/>
              </a:ext>
            </a:extLst>
          </p:cNvPr>
          <p:cNvSpPr>
            <a:spLocks noGrp="1"/>
          </p:cNvSpPr>
          <p:nvPr>
            <p:ph idx="1"/>
          </p:nvPr>
        </p:nvSpPr>
        <p:spPr>
          <a:xfrm>
            <a:off x="243638" y="1253331"/>
            <a:ext cx="8688605" cy="5063580"/>
          </a:xfrm>
        </p:spPr>
        <p:txBody>
          <a:bodyPr>
            <a:normAutofit fontScale="25000" lnSpcReduction="20000"/>
          </a:bodyPr>
          <a:lstStyle/>
          <a:p>
            <a:endParaRPr lang="en-US" dirty="0"/>
          </a:p>
          <a:p>
            <a:pPr marL="0" indent="0">
              <a:buNone/>
            </a:pPr>
            <a:r>
              <a:rPr lang="en-US" sz="4800" b="1" dirty="0"/>
              <a:t>Designated Clinical Areas: All in-patient areas caring for COVID-19 </a:t>
            </a:r>
            <a:endParaRPr lang="en-US" sz="4800" dirty="0"/>
          </a:p>
          <a:p>
            <a:pPr marL="0" indent="0">
              <a:buNone/>
            </a:pPr>
            <a:r>
              <a:rPr lang="en-US" sz="4800" b="1" dirty="0"/>
              <a:t>Introduction/Purpose: </a:t>
            </a:r>
            <a:endParaRPr lang="en-US" sz="4800" dirty="0"/>
          </a:p>
          <a:p>
            <a:r>
              <a:rPr lang="en-US" sz="4800" dirty="0">
                <a:highlight>
                  <a:srgbClr val="FFFF00"/>
                </a:highlight>
              </a:rPr>
              <a:t>For patients with hypoxemia, there are many physiologic benefits to the prone, as opposed to the supine, position. These include better matching of pulmonary perfusion to ventilation, better recruitment of dependent areas of the lung and improved arterial oxygenation.</a:t>
            </a:r>
            <a:r>
              <a:rPr lang="en-US" sz="4800" dirty="0"/>
              <a:t> </a:t>
            </a:r>
          </a:p>
          <a:p>
            <a:r>
              <a:rPr lang="en-US" sz="4800" dirty="0"/>
              <a:t>In addition, there is evidence that the prone position results in a more homogenous distribution of stresses in the lung and thus may prevent patients with hypoxemia from developing frank respiratory failure. Prone positioning is extensively used in the ICU to treat intubated patients with hypoxemic respiratory failure, but the benefits cited above should accrue to non-intubated patients as well. </a:t>
            </a:r>
          </a:p>
          <a:p>
            <a:r>
              <a:rPr lang="en-US" sz="4800" dirty="0"/>
              <a:t>For this reason, patients admitted with hypoxemia should be encouraged to adopt the prone position where practical and prone positioning may be used as a rescue therapy in patients with escalating oxygen needs. This document serves to inform clinicians about prone positioning of non-intubated, hypoxemic patients. </a:t>
            </a:r>
          </a:p>
          <a:p>
            <a:pPr marL="0" indent="0">
              <a:buNone/>
            </a:pPr>
            <a:r>
              <a:rPr lang="en-US" sz="4800" b="1" dirty="0"/>
              <a:t>Contraindications: </a:t>
            </a:r>
            <a:endParaRPr lang="en-US" sz="4800" dirty="0"/>
          </a:p>
          <a:p>
            <a:r>
              <a:rPr lang="en-US" sz="4800" dirty="0"/>
              <a:t>Spinal instability</a:t>
            </a:r>
          </a:p>
          <a:p>
            <a:r>
              <a:rPr lang="en-US" sz="4800" dirty="0"/>
              <a:t>Facial or pelvic fractures</a:t>
            </a:r>
          </a:p>
          <a:p>
            <a:r>
              <a:rPr lang="en-US" sz="4800" dirty="0"/>
              <a:t>Open chest or unstable chest wall</a:t>
            </a:r>
          </a:p>
          <a:p>
            <a:r>
              <a:rPr lang="en-US" sz="4800" i="1" dirty="0"/>
              <a:t>Relative contraindications</a:t>
            </a:r>
            <a:r>
              <a:rPr lang="en-US" sz="4800" dirty="0"/>
              <a:t>: delirium, confusion, inability to independently change position, recent nausea or vomiting, advanced pregnancy</a:t>
            </a:r>
          </a:p>
          <a:p>
            <a:pPr marL="0" indent="0">
              <a:buNone/>
            </a:pPr>
            <a:r>
              <a:rPr lang="en-US" sz="4800" b="1" dirty="0"/>
              <a:t>Equipment: </a:t>
            </a:r>
            <a:endParaRPr lang="en-US" sz="4800" dirty="0"/>
          </a:p>
          <a:p>
            <a:r>
              <a:rPr lang="en-US" sz="4800" dirty="0"/>
              <a:t>Pillow</a:t>
            </a:r>
          </a:p>
          <a:p>
            <a:r>
              <a:rPr lang="en-US" sz="4800" dirty="0"/>
              <a:t>Supplemental oxygen, as needed</a:t>
            </a:r>
          </a:p>
          <a:p>
            <a:r>
              <a:rPr lang="en-US" sz="4800" dirty="0"/>
              <a:t>Foam Dressings to protect pressure points (if indicated)</a:t>
            </a:r>
          </a:p>
          <a:p>
            <a:r>
              <a:rPr lang="en-US" sz="4800" dirty="0"/>
              <a:t>Continuous O2 monitor</a:t>
            </a:r>
          </a:p>
          <a:p>
            <a:pPr marL="0" indent="0">
              <a:buNone/>
            </a:pPr>
            <a:endParaRPr lang="en-US" sz="4800" dirty="0"/>
          </a:p>
          <a:p>
            <a:pPr marL="0" marR="0" indent="0">
              <a:spcBef>
                <a:spcPts val="0"/>
              </a:spcBef>
              <a:spcAft>
                <a:spcPts val="0"/>
              </a:spcAft>
              <a:buNone/>
            </a:pPr>
            <a:r>
              <a:rPr lang="en-US" sz="4800" b="1" dirty="0">
                <a:solidFill>
                  <a:srgbClr val="0000FF"/>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From AACN: </a:t>
            </a:r>
            <a:r>
              <a:rPr lang="en-US" sz="4800" b="1" i="1" dirty="0">
                <a:solidFill>
                  <a:srgbClr val="0000FF"/>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Why Prone? Why Now? Improving Outcomes for ARDS Patients</a:t>
            </a:r>
            <a:endParaRPr lang="en-US" sz="4400" i="1"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4800" u="sng" dirty="0">
                <a:solidFill>
                  <a:srgbClr val="0000FF"/>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https://www.aacn.org/education/webinar-series/wb0042/why-prone-why-now-improving-outcomes-for-ards-patients</a:t>
            </a:r>
            <a:endParaRPr lang="en-US" sz="4400" dirty="0">
              <a:latin typeface="Calibri" panose="020F0502020204030204" pitchFamily="34" charset="0"/>
              <a:ea typeface="Calibri" panose="020F0502020204030204" pitchFamily="34" charset="0"/>
            </a:endParaRPr>
          </a:p>
          <a:p>
            <a:endParaRPr lang="en-US" sz="4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7700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7782A8-E6DC-4F37-8277-E0DE7D23058F}"/>
              </a:ext>
            </a:extLst>
          </p:cNvPr>
          <p:cNvPicPr>
            <a:picLocks noChangeAspect="1"/>
          </p:cNvPicPr>
          <p:nvPr/>
        </p:nvPicPr>
        <p:blipFill rotWithShape="1">
          <a:blip r:embed="rId2"/>
          <a:srcRect l="32105" t="19450" r="33579" b="8316"/>
          <a:stretch/>
        </p:blipFill>
        <p:spPr>
          <a:xfrm>
            <a:off x="192504" y="0"/>
            <a:ext cx="8951496" cy="6699183"/>
          </a:xfrm>
          <a:prstGeom prst="rect">
            <a:avLst/>
          </a:prstGeom>
        </p:spPr>
      </p:pic>
    </p:spTree>
    <p:extLst>
      <p:ext uri="{BB962C8B-B14F-4D97-AF65-F5344CB8AC3E}">
        <p14:creationId xmlns:p14="http://schemas.microsoft.com/office/powerpoint/2010/main" val="377818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9948C8-7794-4720-8606-BD93D0D378D9}"/>
              </a:ext>
            </a:extLst>
          </p:cNvPr>
          <p:cNvPicPr>
            <a:picLocks noChangeAspect="1"/>
          </p:cNvPicPr>
          <p:nvPr/>
        </p:nvPicPr>
        <p:blipFill rotWithShape="1">
          <a:blip r:embed="rId2"/>
          <a:srcRect l="27431" t="24760" r="28624" b="29246"/>
          <a:stretch/>
        </p:blipFill>
        <p:spPr>
          <a:xfrm>
            <a:off x="192947" y="134224"/>
            <a:ext cx="8665827" cy="6467912"/>
          </a:xfrm>
          <a:prstGeom prst="rect">
            <a:avLst/>
          </a:prstGeom>
        </p:spPr>
      </p:pic>
    </p:spTree>
    <p:extLst>
      <p:ext uri="{BB962C8B-B14F-4D97-AF65-F5344CB8AC3E}">
        <p14:creationId xmlns:p14="http://schemas.microsoft.com/office/powerpoint/2010/main" val="281851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6ADE-8BC7-4FFC-B4E9-B5C73B183061}"/>
              </a:ext>
            </a:extLst>
          </p:cNvPr>
          <p:cNvSpPr>
            <a:spLocks noGrp="1"/>
          </p:cNvSpPr>
          <p:nvPr>
            <p:ph type="title"/>
          </p:nvPr>
        </p:nvSpPr>
        <p:spPr>
          <a:xfrm>
            <a:off x="173255" y="2382252"/>
            <a:ext cx="4119612" cy="1325563"/>
          </a:xfrm>
        </p:spPr>
        <p:txBody>
          <a:bodyPr>
            <a:normAutofit fontScale="90000"/>
          </a:bodyPr>
          <a:lstStyle/>
          <a:p>
            <a:r>
              <a:rPr lang="en-US" b="1" dirty="0"/>
              <a:t>Educate your patients on the importance of the PRONE position</a:t>
            </a:r>
          </a:p>
        </p:txBody>
      </p:sp>
      <p:pic>
        <p:nvPicPr>
          <p:cNvPr id="4" name="Content Placeholder 3">
            <a:extLst>
              <a:ext uri="{FF2B5EF4-FFF2-40B4-BE49-F238E27FC236}">
                <a16:creationId xmlns:a16="http://schemas.microsoft.com/office/drawing/2014/main" id="{0A5C5F1D-9F93-4CA6-93B6-37699C2A04DE}"/>
              </a:ext>
            </a:extLst>
          </p:cNvPr>
          <p:cNvPicPr>
            <a:picLocks noGrp="1" noChangeAspect="1"/>
          </p:cNvPicPr>
          <p:nvPr>
            <p:ph idx="1"/>
          </p:nvPr>
        </p:nvPicPr>
        <p:blipFill rotWithShape="1">
          <a:blip r:embed="rId2"/>
          <a:srcRect l="41326" t="39709" r="42592" b="27366"/>
          <a:stretch/>
        </p:blipFill>
        <p:spPr>
          <a:xfrm>
            <a:off x="4129238" y="114854"/>
            <a:ext cx="4841507" cy="6439949"/>
          </a:xfrm>
          <a:prstGeom prst="rect">
            <a:avLst/>
          </a:prstGeom>
        </p:spPr>
      </p:pic>
    </p:spTree>
    <p:extLst>
      <p:ext uri="{BB962C8B-B14F-4D97-AF65-F5344CB8AC3E}">
        <p14:creationId xmlns:p14="http://schemas.microsoft.com/office/powerpoint/2010/main" val="197952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8EF8-5F97-43B1-A035-AE183FDC7929}"/>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Evaluation</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5A11981-6549-417A-AD17-0105E036BDAD}"/>
              </a:ext>
            </a:extLst>
          </p:cNvPr>
          <p:cNvSpPr>
            <a:spLocks noGrp="1"/>
          </p:cNvSpPr>
          <p:nvPr>
            <p:ph idx="1"/>
          </p:nvPr>
        </p:nvSpPr>
        <p:spPr>
          <a:xfrm>
            <a:off x="696027" y="1253331"/>
            <a:ext cx="7886700" cy="4351338"/>
          </a:xfrm>
        </p:spPr>
        <p:txBody>
          <a:bodyPr>
            <a:normAutofit fontScale="70000" lnSpcReduction="20000"/>
          </a:bodyPr>
          <a:lstStyle/>
          <a:p>
            <a:pPr marL="0" marR="0" indent="0">
              <a:lnSpc>
                <a:spcPct val="115000"/>
              </a:lnSpc>
              <a:spcBef>
                <a:spcPts val="0"/>
              </a:spcBef>
              <a:spcAft>
                <a:spcPts val="1500"/>
              </a:spcAft>
              <a:buNone/>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Evaluation helps nurses determine if they have met their goals. </a:t>
            </a:r>
          </a:p>
          <a:p>
            <a:pPr marL="0" marR="0" indent="0">
              <a:lnSpc>
                <a:spcPct val="115000"/>
              </a:lnSpc>
              <a:spcBef>
                <a:spcPts val="0"/>
              </a:spcBef>
              <a:spcAft>
                <a:spcPts val="1500"/>
              </a:spcAft>
              <a:buNone/>
            </a:pP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500"/>
              </a:spcAft>
              <a:buNone/>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Evidence for meeting nursing goals for COVID-19 might include: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patient successfully prevented the spread of infection to family, the community, or to healthcare staff</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patient learned more about COVID-19 and its management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patient had improved body temperature levels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Restoration to normal breathing patterns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Normal Oxygenation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latin typeface="Arial" panose="020B0604020202020204" pitchFamily="34" charset="0"/>
                <a:ea typeface="Times New Roman" panose="02020603050405020304" pitchFamily="18" charset="0"/>
              </a:rPr>
              <a:t> Reduced anxiety</a:t>
            </a:r>
            <a:endParaRPr lang="en-US" dirty="0"/>
          </a:p>
        </p:txBody>
      </p:sp>
    </p:spTree>
    <p:extLst>
      <p:ext uri="{BB962C8B-B14F-4D97-AF65-F5344CB8AC3E}">
        <p14:creationId xmlns:p14="http://schemas.microsoft.com/office/powerpoint/2010/main" val="135289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FCDF-4913-4588-98D5-ED23738DCCA9}"/>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Documentation Guidelines</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CEF97F9-A102-4F04-831D-E388E6B8E8A4}"/>
              </a:ext>
            </a:extLst>
          </p:cNvPr>
          <p:cNvSpPr>
            <a:spLocks noGrp="1"/>
          </p:cNvSpPr>
          <p:nvPr>
            <p:ph idx="1"/>
          </p:nvPr>
        </p:nvSpPr>
        <p:spPr>
          <a:xfrm>
            <a:off x="628650" y="1253330"/>
            <a:ext cx="7886700" cy="5239543"/>
          </a:xfrm>
        </p:spPr>
        <p:txBody>
          <a:bodyPr>
            <a:normAutofit fontScale="70000" lnSpcReduction="20000"/>
          </a:bodyPr>
          <a:lstStyle/>
          <a:p>
            <a:pPr marL="0" marR="0" indent="0">
              <a:lnSpc>
                <a:spcPct val="115000"/>
              </a:lnSpc>
              <a:spcBef>
                <a:spcPts val="0"/>
              </a:spcBef>
              <a:spcAft>
                <a:spcPts val="1500"/>
              </a:spcAft>
              <a:buNone/>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Documentation is always important, Documentation guidelines for COVID-19 patients include: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Individual assessment/ reassessment findings, including any external factors affecting the patient’s illness, interactions, nature of social exchanges, and specifics patient behaviors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Cultural and religious beliefs expressed by the patient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Patient expectations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Care plan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Teaching plan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125"/>
              </a:spcAft>
              <a:buSzPts val="1000"/>
              <a:buFont typeface="Symbol" panose="05050102010706020507" pitchFamily="18" charset="2"/>
              <a:buChar char=""/>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Responses to nursing interventions, education, and information, and nursing actions performed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latin typeface="Arial" panose="020B0604020202020204" pitchFamily="34" charset="0"/>
                <a:ea typeface="Times New Roman" panose="02020603050405020304" pitchFamily="18" charset="0"/>
              </a:rPr>
              <a:t>Attainment of, or progress toward, the desired clinical outcome and fulfillment of patient expectations</a:t>
            </a:r>
            <a:endParaRPr lang="en-US" dirty="0"/>
          </a:p>
        </p:txBody>
      </p:sp>
    </p:spTree>
    <p:extLst>
      <p:ext uri="{BB962C8B-B14F-4D97-AF65-F5344CB8AC3E}">
        <p14:creationId xmlns:p14="http://schemas.microsoft.com/office/powerpoint/2010/main" val="250403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2D65-CEE7-4BCA-883E-2AFE66C13C9A}"/>
              </a:ext>
            </a:extLst>
          </p:cNvPr>
          <p:cNvSpPr>
            <a:spLocks noGrp="1"/>
          </p:cNvSpPr>
          <p:nvPr>
            <p:ph type="title"/>
          </p:nvPr>
        </p:nvSpPr>
        <p:spPr>
          <a:xfrm>
            <a:off x="628650" y="203171"/>
            <a:ext cx="7886700" cy="1325563"/>
          </a:xfrm>
        </p:spPr>
        <p:txBody>
          <a:bodyPr>
            <a:normAutofit/>
          </a:bodyPr>
          <a:lstStyle/>
          <a:p>
            <a:pPr algn="ctr"/>
            <a:r>
              <a:rPr lang="en-US" sz="3600" b="1" dirty="0"/>
              <a:t>Specific Paragon Documentation Points</a:t>
            </a:r>
          </a:p>
        </p:txBody>
      </p:sp>
      <p:pic>
        <p:nvPicPr>
          <p:cNvPr id="4" name="Content Placeholder 3">
            <a:extLst>
              <a:ext uri="{FF2B5EF4-FFF2-40B4-BE49-F238E27FC236}">
                <a16:creationId xmlns:a16="http://schemas.microsoft.com/office/drawing/2014/main" id="{310E5859-C152-4E2B-A65C-A57E829F04DF}"/>
              </a:ext>
            </a:extLst>
          </p:cNvPr>
          <p:cNvPicPr>
            <a:picLocks noGrp="1" noChangeAspect="1"/>
          </p:cNvPicPr>
          <p:nvPr>
            <p:ph idx="1"/>
          </p:nvPr>
        </p:nvPicPr>
        <p:blipFill rotWithShape="1">
          <a:blip r:embed="rId2"/>
          <a:srcRect l="23322" t="35354" r="24684" b="52878"/>
          <a:stretch/>
        </p:blipFill>
        <p:spPr>
          <a:xfrm>
            <a:off x="628650" y="1870745"/>
            <a:ext cx="7777119" cy="1199626"/>
          </a:xfrm>
          <a:prstGeom prst="rect">
            <a:avLst/>
          </a:prstGeom>
        </p:spPr>
      </p:pic>
      <p:sp>
        <p:nvSpPr>
          <p:cNvPr id="5" name="TextBox 4">
            <a:extLst>
              <a:ext uri="{FF2B5EF4-FFF2-40B4-BE49-F238E27FC236}">
                <a16:creationId xmlns:a16="http://schemas.microsoft.com/office/drawing/2014/main" id="{7F092636-2A74-4D34-893E-4817BEEDA2B9}"/>
              </a:ext>
            </a:extLst>
          </p:cNvPr>
          <p:cNvSpPr txBox="1"/>
          <p:nvPr/>
        </p:nvSpPr>
        <p:spPr>
          <a:xfrm>
            <a:off x="1752337" y="1501413"/>
            <a:ext cx="5730671" cy="369332"/>
          </a:xfrm>
          <a:prstGeom prst="rect">
            <a:avLst/>
          </a:prstGeom>
          <a:solidFill>
            <a:srgbClr val="FFFF00"/>
          </a:solidFill>
        </p:spPr>
        <p:txBody>
          <a:bodyPr wrap="none" rtlCol="0">
            <a:spAutoFit/>
          </a:bodyPr>
          <a:lstStyle/>
          <a:p>
            <a:r>
              <a:rPr lang="en-US" dirty="0"/>
              <a:t>Remember to enter the COVID alerts and Isolation Statuses</a:t>
            </a:r>
          </a:p>
        </p:txBody>
      </p:sp>
      <p:sp>
        <p:nvSpPr>
          <p:cNvPr id="6" name="TextBox 5">
            <a:extLst>
              <a:ext uri="{FF2B5EF4-FFF2-40B4-BE49-F238E27FC236}">
                <a16:creationId xmlns:a16="http://schemas.microsoft.com/office/drawing/2014/main" id="{6B388647-81AC-492D-8986-6C9AAB2C19B5}"/>
              </a:ext>
            </a:extLst>
          </p:cNvPr>
          <p:cNvSpPr txBox="1"/>
          <p:nvPr/>
        </p:nvSpPr>
        <p:spPr>
          <a:xfrm>
            <a:off x="2887612" y="5138608"/>
            <a:ext cx="3460947" cy="369332"/>
          </a:xfrm>
          <a:prstGeom prst="rect">
            <a:avLst/>
          </a:prstGeom>
          <a:noFill/>
        </p:spPr>
        <p:txBody>
          <a:bodyPr wrap="none" rtlCol="0">
            <a:spAutoFit/>
          </a:bodyPr>
          <a:lstStyle/>
          <a:p>
            <a:r>
              <a:rPr lang="en-US" b="1" dirty="0">
                <a:solidFill>
                  <a:srgbClr val="FF0000"/>
                </a:solidFill>
              </a:rPr>
              <a:t>Emergency Department Questions</a:t>
            </a:r>
          </a:p>
        </p:txBody>
      </p:sp>
      <p:pic>
        <p:nvPicPr>
          <p:cNvPr id="1026" name="Picture 2" descr="image001">
            <a:extLst>
              <a:ext uri="{FF2B5EF4-FFF2-40B4-BE49-F238E27FC236}">
                <a16:creationId xmlns:a16="http://schemas.microsoft.com/office/drawing/2014/main" id="{2AFA38C3-55D4-4EBA-92B6-87F819DEC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418" y="5507940"/>
            <a:ext cx="40290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3">
            <a:extLst>
              <a:ext uri="{FF2B5EF4-FFF2-40B4-BE49-F238E27FC236}">
                <a16:creationId xmlns:a16="http://schemas.microsoft.com/office/drawing/2014/main" id="{D3A5AC75-7CE0-4DB8-9397-64FD762F79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8" t="4055" r="1" b="12590"/>
          <a:stretch/>
        </p:blipFill>
        <p:spPr bwMode="auto">
          <a:xfrm>
            <a:off x="1752337" y="3787630"/>
            <a:ext cx="6066203" cy="107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64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6152-106C-4697-BC9A-9B24337F4766}"/>
              </a:ext>
            </a:extLst>
          </p:cNvPr>
          <p:cNvSpPr>
            <a:spLocks noGrp="1"/>
          </p:cNvSpPr>
          <p:nvPr>
            <p:ph type="title"/>
          </p:nvPr>
        </p:nvSpPr>
        <p:spPr>
          <a:xfrm>
            <a:off x="628649" y="365126"/>
            <a:ext cx="8236217" cy="1325563"/>
          </a:xfrm>
        </p:spPr>
        <p:txBody>
          <a:bodyPr/>
          <a:lstStyle/>
          <a:p>
            <a:pPr algn="ctr"/>
            <a:r>
              <a:rPr lang="en-US" b="1" dirty="0">
                <a:solidFill>
                  <a:schemeClr val="accent1"/>
                </a:solidFill>
                <a:effectLst>
                  <a:outerShdw blurRad="38100" dist="38100" dir="2700000" algn="tl">
                    <a:srgbClr val="000000">
                      <a:alpha val="43137"/>
                    </a:srgbClr>
                  </a:outerShdw>
                </a:effectLst>
              </a:rPr>
              <a:t>Communication with </a:t>
            </a:r>
            <a:br>
              <a:rPr lang="en-US" b="1" dirty="0">
                <a:solidFill>
                  <a:schemeClr val="accent1"/>
                </a:solidFill>
                <a:effectLst>
                  <a:outerShdw blurRad="38100" dist="38100" dir="2700000" algn="tl">
                    <a:srgbClr val="000000">
                      <a:alpha val="43137"/>
                    </a:srgbClr>
                  </a:outerShdw>
                </a:effectLst>
              </a:rPr>
            </a:br>
            <a:r>
              <a:rPr lang="en-US" b="1" dirty="0">
                <a:solidFill>
                  <a:schemeClr val="accent1"/>
                </a:solidFill>
                <a:effectLst>
                  <a:outerShdw blurRad="38100" dist="38100" dir="2700000" algn="tl">
                    <a:srgbClr val="000000">
                      <a:alpha val="43137"/>
                    </a:srgbClr>
                  </a:outerShdw>
                </a:effectLst>
              </a:rPr>
              <a:t>Family and Caregivers</a:t>
            </a:r>
          </a:p>
        </p:txBody>
      </p:sp>
      <p:sp>
        <p:nvSpPr>
          <p:cNvPr id="3" name="Content Placeholder 2">
            <a:extLst>
              <a:ext uri="{FF2B5EF4-FFF2-40B4-BE49-F238E27FC236}">
                <a16:creationId xmlns:a16="http://schemas.microsoft.com/office/drawing/2014/main" id="{A72AC96C-EE0F-4951-B210-C0E1D4DAA0D6}"/>
              </a:ext>
            </a:extLst>
          </p:cNvPr>
          <p:cNvSpPr>
            <a:spLocks noGrp="1"/>
          </p:cNvSpPr>
          <p:nvPr>
            <p:ph idx="1"/>
          </p:nvPr>
        </p:nvSpPr>
        <p:spPr>
          <a:xfrm>
            <a:off x="279133" y="1825625"/>
            <a:ext cx="8585733" cy="4351338"/>
          </a:xfrm>
        </p:spPr>
        <p:txBody>
          <a:bodyPr>
            <a:normAutofit/>
          </a:bodyPr>
          <a:lstStyle/>
          <a:p>
            <a:pPr marL="0" indent="0">
              <a:buNone/>
            </a:pP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Establish </a:t>
            </a:r>
            <a:r>
              <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scheduled times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communication with family/caregivers:</a:t>
            </a:r>
          </a:p>
          <a:p>
            <a:pPr lvl="1">
              <a:buFont typeface="Wingdings" panose="05000000000000000000" pitchFamily="2" charset="2"/>
              <a:buChar char="Ø"/>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Communication should be for medical updates as well connecting the patients and families</a:t>
            </a:r>
          </a:p>
          <a:p>
            <a:pPr lvl="1">
              <a:buFont typeface="Wingdings" panose="05000000000000000000" pitchFamily="2" charset="2"/>
              <a:buChar char="Ø"/>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Facetime for family/caregiver communication</a:t>
            </a:r>
          </a:p>
          <a:p>
            <a:pPr lvl="1">
              <a:buFont typeface="Wingdings" panose="05000000000000000000" pitchFamily="2" charset="2"/>
              <a:buChar char="Ø"/>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Phone calls</a:t>
            </a:r>
          </a:p>
          <a:p>
            <a:pPr lvl="1">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5941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C8A2-376E-4631-BD6D-B2C592DFCC3D}"/>
              </a:ext>
            </a:extLst>
          </p:cNvPr>
          <p:cNvSpPr>
            <a:spLocks noGrp="1"/>
          </p:cNvSpPr>
          <p:nvPr>
            <p:ph type="title"/>
          </p:nvPr>
        </p:nvSpPr>
        <p:spPr>
          <a:xfrm>
            <a:off x="213258" y="500063"/>
            <a:ext cx="8855241" cy="1325563"/>
          </a:xfrm>
        </p:spPr>
        <p:txBody>
          <a:bodyPr>
            <a:normAutofit fontScale="90000"/>
          </a:bodyPr>
          <a:lstStyle/>
          <a:p>
            <a:pPr marL="0" marR="0">
              <a:lnSpc>
                <a:spcPct val="115000"/>
              </a:lnSpc>
              <a:spcBef>
                <a:spcPts val="0"/>
              </a:spcBef>
              <a:spcAft>
                <a:spcPts val="10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Other Nursing Care Considerations</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7DDAB2F-FCD3-48EA-BC9E-EB8C450BC499}"/>
              </a:ext>
            </a:extLst>
          </p:cNvPr>
          <p:cNvSpPr>
            <a:spLocks noGrp="1"/>
          </p:cNvSpPr>
          <p:nvPr>
            <p:ph idx="1"/>
          </p:nvPr>
        </p:nvSpPr>
        <p:spPr>
          <a:xfrm>
            <a:off x="426518" y="1507990"/>
            <a:ext cx="8428723" cy="4849947"/>
          </a:xfrm>
        </p:spPr>
        <p:txBody>
          <a:bodyPr>
            <a:normAutofit fontScale="62500" lnSpcReduction="20000"/>
          </a:bodyPr>
          <a:lstStyle/>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Standardizing/consolidating times for medication administration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Cluster care to minimize time in room in order to reduce risk of exposure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Avoid nebulized medications in COVID 19 patients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ECG monitoring protocol for hydroxychloroquine &amp; azithromycin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IV pumps outside the patient room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Extended IV tubing ( extension sets or MRI tubing) &amp; medications that should 	not be given via extended tubing i.e.. insulin.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Patient barcode on IV pole for safe BCMA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Line reconciliation per policy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Establish proning teams, see proning guidelines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Facetime for family/caregiver communication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safety concerns consider utilizing camera for continued observation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1791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2E8C6-D3B1-4152-8F78-100345C253AE}"/>
              </a:ext>
            </a:extLst>
          </p:cNvPr>
          <p:cNvPicPr>
            <a:picLocks noChangeAspect="1"/>
          </p:cNvPicPr>
          <p:nvPr/>
        </p:nvPicPr>
        <p:blipFill rotWithShape="1">
          <a:blip r:embed="rId2"/>
          <a:srcRect l="24271" t="24630" r="25521" b="14074"/>
          <a:stretch/>
        </p:blipFill>
        <p:spPr>
          <a:xfrm>
            <a:off x="228599" y="171451"/>
            <a:ext cx="8915401" cy="6267450"/>
          </a:xfrm>
          <a:prstGeom prst="rect">
            <a:avLst/>
          </a:prstGeom>
        </p:spPr>
      </p:pic>
      <p:sp>
        <p:nvSpPr>
          <p:cNvPr id="3" name="TextBox 2">
            <a:extLst>
              <a:ext uri="{FF2B5EF4-FFF2-40B4-BE49-F238E27FC236}">
                <a16:creationId xmlns:a16="http://schemas.microsoft.com/office/drawing/2014/main" id="{4E9C2783-F577-4427-AF01-071BB1D736E1}"/>
              </a:ext>
            </a:extLst>
          </p:cNvPr>
          <p:cNvSpPr txBox="1"/>
          <p:nvPr/>
        </p:nvSpPr>
        <p:spPr>
          <a:xfrm>
            <a:off x="347662" y="6438901"/>
            <a:ext cx="8448675" cy="369332"/>
          </a:xfrm>
          <a:prstGeom prst="rect">
            <a:avLst/>
          </a:prstGeom>
          <a:noFill/>
        </p:spPr>
        <p:txBody>
          <a:bodyPr wrap="square" rtlCol="0">
            <a:spAutoFit/>
          </a:bodyPr>
          <a:lstStyle/>
          <a:p>
            <a:r>
              <a:rPr lang="en-US" i="1" dirty="0">
                <a:solidFill>
                  <a:srgbClr val="FF0000"/>
                </a:solidFill>
              </a:rPr>
              <a:t>Medications, listed in red, are no longer clinically relevant at SPUH </a:t>
            </a:r>
          </a:p>
        </p:txBody>
      </p:sp>
    </p:spTree>
    <p:extLst>
      <p:ext uri="{BB962C8B-B14F-4D97-AF65-F5344CB8AC3E}">
        <p14:creationId xmlns:p14="http://schemas.microsoft.com/office/powerpoint/2010/main" val="2407365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int Peter's Healthcare System">
            <a:extLst>
              <a:ext uri="{FF2B5EF4-FFF2-40B4-BE49-F238E27FC236}">
                <a16:creationId xmlns:a16="http://schemas.microsoft.com/office/drawing/2014/main" id="{3A26519A-012B-4AA2-9B42-22EFBC429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19125"/>
            <a:ext cx="4102100"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3DC62147-5FAF-43B1-BFD3-2617BDBEFD56}"/>
              </a:ext>
            </a:extLst>
          </p:cNvPr>
          <p:cNvSpPr txBox="1">
            <a:spLocks noChangeArrowheads="1"/>
          </p:cNvSpPr>
          <p:nvPr/>
        </p:nvSpPr>
        <p:spPr bwMode="auto">
          <a:xfrm>
            <a:off x="114300" y="200025"/>
            <a:ext cx="2152650" cy="4191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6175D3A-D437-4FEA-8D3F-FB43EAA1797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4">
            <a:extLst>
              <a:ext uri="{FF2B5EF4-FFF2-40B4-BE49-F238E27FC236}">
                <a16:creationId xmlns:a16="http://schemas.microsoft.com/office/drawing/2014/main" id="{C43BD030-1200-4E32-B69B-F196F9A80769}"/>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a:extLst>
              <a:ext uri="{FF2B5EF4-FFF2-40B4-BE49-F238E27FC236}">
                <a16:creationId xmlns:a16="http://schemas.microsoft.com/office/drawing/2014/main" id="{A3A60E69-3345-481C-87BD-3A1B7EDE0478}"/>
              </a:ext>
            </a:extLst>
          </p:cNvPr>
          <p:cNvSpPr>
            <a:spLocks noChangeArrowheads="1"/>
          </p:cNvSpPr>
          <p:nvPr/>
        </p:nvSpPr>
        <p:spPr bwMode="auto">
          <a:xfrm>
            <a:off x="1563687" y="1627227"/>
            <a:ext cx="63078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36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Saint Peter’s</a:t>
            </a:r>
            <a:endParaRPr kumimoji="0" lang="en-US" altLang="en-US" sz="3600" b="0" i="0" u="none" strike="noStrike" cap="none" normalizeH="0" baseline="0" dirty="0">
              <a:ln>
                <a:noFill/>
              </a:ln>
              <a:solidFill>
                <a:schemeClr val="tx1"/>
              </a:solidFill>
              <a:effectLst/>
              <a:latin typeface="Arial Black" panose="020B0A040201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36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COVID-19 </a:t>
            </a: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36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Nursing Care Guidelines</a:t>
            </a:r>
            <a:endParaRPr kumimoji="0" lang="en-US" altLang="en-US" sz="3600" b="0" i="0" u="none" strike="noStrike" cap="none" normalizeH="0" baseline="0" dirty="0">
              <a:ln>
                <a:noFill/>
              </a:ln>
              <a:solidFill>
                <a:schemeClr val="tx1"/>
              </a:solidFill>
              <a:effectLst/>
              <a:latin typeface="Arial Black" panose="020B0A04020102020204" pitchFamily="34" charset="0"/>
            </a:endParaRPr>
          </a:p>
        </p:txBody>
      </p:sp>
      <p:pic>
        <p:nvPicPr>
          <p:cNvPr id="2055" name="Picture 7" descr="Coronavirus &amp; COVID-19 Overview: Symptoms, Risks, Prevention, Treatment &amp;  More">
            <a:extLst>
              <a:ext uri="{FF2B5EF4-FFF2-40B4-BE49-F238E27FC236}">
                <a16:creationId xmlns:a16="http://schemas.microsoft.com/office/drawing/2014/main" id="{8BFBA539-56BB-4DCE-915E-7F3714FDA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215" y="74829"/>
            <a:ext cx="2314575" cy="22205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45BDF8-AFEF-4188-BBE8-B91F631FC9EB}"/>
              </a:ext>
            </a:extLst>
          </p:cNvPr>
          <p:cNvSpPr txBox="1"/>
          <p:nvPr/>
        </p:nvSpPr>
        <p:spPr>
          <a:xfrm>
            <a:off x="342159" y="3856255"/>
            <a:ext cx="8686631" cy="1200329"/>
          </a:xfrm>
          <a:prstGeom prst="rect">
            <a:avLst/>
          </a:prstGeom>
          <a:noFill/>
        </p:spPr>
        <p:txBody>
          <a:bodyPr wrap="square" rtlCol="0">
            <a:spAutoFit/>
          </a:bodyPr>
          <a:lstStyle/>
          <a:p>
            <a:r>
              <a:rPr lang="en-US" b="1" u="sng" dirty="0"/>
              <a:t>Learning Outcome</a:t>
            </a:r>
            <a:r>
              <a:rPr lang="en-US" dirty="0"/>
              <a:t>: All participants that complete this online module will demonstrate </a:t>
            </a:r>
          </a:p>
          <a:p>
            <a:r>
              <a:rPr lang="en-US" dirty="0"/>
              <a:t>enhanced/reinforced knowledge related to COVID-19 self monitoring,  health care worker protection and care of the COVID-19 patient evident through a 100% passing grade on a post-test.</a:t>
            </a:r>
          </a:p>
        </p:txBody>
      </p:sp>
    </p:spTree>
    <p:extLst>
      <p:ext uri="{BB962C8B-B14F-4D97-AF65-F5344CB8AC3E}">
        <p14:creationId xmlns:p14="http://schemas.microsoft.com/office/powerpoint/2010/main" val="349686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86DB53-5094-4B0D-8A33-00BEEEDF36FB}"/>
              </a:ext>
            </a:extLst>
          </p:cNvPr>
          <p:cNvPicPr>
            <a:picLocks noChangeAspect="1"/>
          </p:cNvPicPr>
          <p:nvPr/>
        </p:nvPicPr>
        <p:blipFill rotWithShape="1">
          <a:blip r:embed="rId2"/>
          <a:srcRect l="23750" t="24259" r="25000" b="11297"/>
          <a:stretch/>
        </p:blipFill>
        <p:spPr>
          <a:xfrm>
            <a:off x="200025" y="114299"/>
            <a:ext cx="8782050" cy="5514976"/>
          </a:xfrm>
          <a:prstGeom prst="rect">
            <a:avLst/>
          </a:prstGeom>
        </p:spPr>
      </p:pic>
      <p:pic>
        <p:nvPicPr>
          <p:cNvPr id="3" name="Picture 2">
            <a:extLst>
              <a:ext uri="{FF2B5EF4-FFF2-40B4-BE49-F238E27FC236}">
                <a16:creationId xmlns:a16="http://schemas.microsoft.com/office/drawing/2014/main" id="{50B38706-EC3A-450D-935A-00E7E5BDCC26}"/>
              </a:ext>
            </a:extLst>
          </p:cNvPr>
          <p:cNvPicPr>
            <a:picLocks noChangeAspect="1"/>
          </p:cNvPicPr>
          <p:nvPr/>
        </p:nvPicPr>
        <p:blipFill rotWithShape="1">
          <a:blip r:embed="rId3"/>
          <a:srcRect l="23854" t="41667" r="25000" b="42592"/>
          <a:stretch/>
        </p:blipFill>
        <p:spPr>
          <a:xfrm>
            <a:off x="200025" y="5448301"/>
            <a:ext cx="8848726" cy="1295400"/>
          </a:xfrm>
          <a:prstGeom prst="rect">
            <a:avLst/>
          </a:prstGeom>
        </p:spPr>
      </p:pic>
    </p:spTree>
    <p:extLst>
      <p:ext uri="{BB962C8B-B14F-4D97-AF65-F5344CB8AC3E}">
        <p14:creationId xmlns:p14="http://schemas.microsoft.com/office/powerpoint/2010/main" val="176657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BED772-6AF1-493A-A09C-3813AAE15803}"/>
              </a:ext>
            </a:extLst>
          </p:cNvPr>
          <p:cNvSpPr/>
          <p:nvPr/>
        </p:nvSpPr>
        <p:spPr>
          <a:xfrm>
            <a:off x="161924" y="0"/>
            <a:ext cx="8982076" cy="7294305"/>
          </a:xfrm>
          <a:prstGeom prst="rect">
            <a:avLst/>
          </a:prstGeom>
        </p:spPr>
        <p:txBody>
          <a:bodyPr wrap="square">
            <a:spAutoFit/>
          </a:bodyPr>
          <a:lstStyle/>
          <a:p>
            <a:r>
              <a:rPr lang="en-US" dirty="0"/>
              <a:t>Questions</a:t>
            </a:r>
          </a:p>
          <a:p>
            <a:pPr marL="342900" indent="-342900">
              <a:buAutoNum type="arabicPeriod"/>
            </a:pPr>
            <a:r>
              <a:rPr lang="en-US" dirty="0"/>
              <a:t>To protect patients and co-workers, Saint Peter’s employees, residents and providers are responsible to </a:t>
            </a:r>
            <a:r>
              <a:rPr lang="en-US" b="1" dirty="0"/>
              <a:t>self-monitor for symptoms as well as temperature checks each day</a:t>
            </a:r>
            <a:r>
              <a:rPr lang="en-US" dirty="0"/>
              <a:t> for signs of possible COVID-19 infection. </a:t>
            </a:r>
            <a:r>
              <a:rPr lang="en-US" b="1" dirty="0"/>
              <a:t>Self-monitoring includes </a:t>
            </a:r>
            <a:r>
              <a:rPr lang="en-US" dirty="0"/>
              <a:t>monitoring for symptoms of illness, including COVID-19 including: fever at or above 99.6 degrees Fahrenheit, chills, cough, shortness of breath or difficulty breathing, fatigue, muscle or body aches, headache, new loss of taste or smell, congestion or runny nose, nausea or vomiting or diarrhea. 		</a:t>
            </a:r>
            <a:r>
              <a:rPr lang="en-US" dirty="0">
                <a:solidFill>
                  <a:srgbClr val="FF0000"/>
                </a:solidFill>
              </a:rPr>
              <a:t>True</a:t>
            </a:r>
            <a:r>
              <a:rPr lang="en-US" dirty="0"/>
              <a:t> or False</a:t>
            </a:r>
          </a:p>
          <a:p>
            <a:pPr marL="342900" indent="-342900">
              <a:buAutoNum type="arabicPeriod"/>
            </a:pPr>
            <a:r>
              <a:rPr lang="en-US" dirty="0"/>
              <a:t>Universal masking of all staff/team members went into effect on March 22, 2020 and remains in effect. Universal goggles/eye face shields (</a:t>
            </a:r>
            <a:r>
              <a:rPr lang="en-US" b="1" dirty="0"/>
              <a:t>not eyeglasses</a:t>
            </a:r>
            <a:r>
              <a:rPr lang="en-US" dirty="0"/>
              <a:t>) went into effect for all team members/staff/LIPs on March 30, 2020 and remains in effect.  Eye protection is to be worn for all patient contact within 6 feet or less.  </a:t>
            </a:r>
            <a:r>
              <a:rPr lang="en-US" dirty="0">
                <a:solidFill>
                  <a:srgbClr val="FF0000"/>
                </a:solidFill>
              </a:rPr>
              <a:t>True</a:t>
            </a:r>
            <a:r>
              <a:rPr lang="en-US" dirty="0"/>
              <a:t> or False</a:t>
            </a:r>
          </a:p>
          <a:p>
            <a:pPr marL="342900" indent="-342900">
              <a:buAutoNum type="arabicPeriod"/>
            </a:pPr>
            <a:r>
              <a:rPr lang="en-US" dirty="0"/>
              <a:t>N95 masks will be worn in all areas performing aerosol-generating procedures for COVID + or PUI. Aerosol-generating procedures include:</a:t>
            </a:r>
          </a:p>
          <a:p>
            <a:pPr marL="342900" indent="-342900">
              <a:buFont typeface="+mj-lt"/>
              <a:buAutoNum type="alphaLcParenR"/>
            </a:pPr>
            <a:r>
              <a:rPr lang="en-US" dirty="0"/>
              <a:t>Intubation</a:t>
            </a:r>
          </a:p>
          <a:p>
            <a:pPr marL="342900" indent="-342900">
              <a:buFont typeface="+mj-lt"/>
              <a:buAutoNum type="alphaLcParenR"/>
            </a:pPr>
            <a:r>
              <a:rPr lang="en-US" dirty="0" err="1"/>
              <a:t>Extubation</a:t>
            </a:r>
            <a:r>
              <a:rPr lang="en-US" dirty="0"/>
              <a:t> </a:t>
            </a:r>
          </a:p>
          <a:p>
            <a:pPr marL="342900" indent="-342900">
              <a:buFont typeface="+mj-lt"/>
              <a:buAutoNum type="alphaLcParenR"/>
            </a:pPr>
            <a:r>
              <a:rPr lang="en-US" dirty="0"/>
              <a:t>CPR</a:t>
            </a:r>
          </a:p>
          <a:p>
            <a:pPr marL="342900" indent="-342900">
              <a:buFont typeface="+mj-lt"/>
              <a:buAutoNum type="alphaLcParenR"/>
            </a:pPr>
            <a:r>
              <a:rPr lang="en-US" dirty="0"/>
              <a:t>Open Suctioning</a:t>
            </a:r>
          </a:p>
          <a:p>
            <a:pPr marL="342900" indent="-342900">
              <a:buFont typeface="+mj-lt"/>
              <a:buAutoNum type="alphaLcParenR"/>
            </a:pPr>
            <a:r>
              <a:rPr lang="en-US" dirty="0"/>
              <a:t>High Flow Oxygen</a:t>
            </a:r>
          </a:p>
          <a:p>
            <a:pPr marL="342900" indent="-342900">
              <a:buFont typeface="+mj-lt"/>
              <a:buAutoNum type="alphaLcParenR"/>
            </a:pPr>
            <a:r>
              <a:rPr lang="en-US" dirty="0"/>
              <a:t>Chest PT</a:t>
            </a:r>
          </a:p>
          <a:p>
            <a:pPr marL="342900" indent="-342900">
              <a:buFont typeface="+mj-lt"/>
              <a:buAutoNum type="alphaLcParenR"/>
            </a:pPr>
            <a:r>
              <a:rPr lang="en-US" dirty="0"/>
              <a:t>Nasopharyngeal specimen collection</a:t>
            </a:r>
          </a:p>
          <a:p>
            <a:pPr marL="342900" indent="-342900">
              <a:buFont typeface="+mj-lt"/>
              <a:buAutoNum type="alphaLcParenR"/>
            </a:pPr>
            <a:r>
              <a:rPr lang="en-US" dirty="0"/>
              <a:t>During second stage of labor</a:t>
            </a:r>
          </a:p>
          <a:p>
            <a:pPr marL="342900" indent="-342900">
              <a:buFont typeface="+mj-lt"/>
              <a:buAutoNum type="alphaLcParenR"/>
            </a:pPr>
            <a:r>
              <a:rPr lang="en-US" dirty="0"/>
              <a:t>a, d, e and f</a:t>
            </a:r>
          </a:p>
          <a:p>
            <a:pPr marL="342900" indent="-342900">
              <a:buFont typeface="+mj-lt"/>
              <a:buAutoNum type="alphaLcParenR"/>
            </a:pPr>
            <a:r>
              <a:rPr lang="en-US" dirty="0"/>
              <a:t>All of the above</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49084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9ED56-FEE6-44AE-9390-F85F926AED2F}"/>
              </a:ext>
            </a:extLst>
          </p:cNvPr>
          <p:cNvSpPr/>
          <p:nvPr/>
        </p:nvSpPr>
        <p:spPr>
          <a:xfrm>
            <a:off x="266700" y="289679"/>
            <a:ext cx="8648700" cy="7017306"/>
          </a:xfrm>
          <a:prstGeom prst="rect">
            <a:avLst/>
          </a:prstGeom>
        </p:spPr>
        <p:txBody>
          <a:bodyPr wrap="square">
            <a:spAutoFit/>
          </a:bodyPr>
          <a:lstStyle/>
          <a:p>
            <a:r>
              <a:rPr lang="en-US" dirty="0"/>
              <a:t>4. When multiple tests are ordered, there is an order of collection for specimens. </a:t>
            </a:r>
          </a:p>
          <a:p>
            <a:r>
              <a:rPr lang="en-US" dirty="0"/>
              <a:t>	</a:t>
            </a:r>
            <a:r>
              <a:rPr lang="en-US" dirty="0">
                <a:solidFill>
                  <a:srgbClr val="FF0000"/>
                </a:solidFill>
              </a:rPr>
              <a:t>a. Perform nasopharyngeal swab for Covid-19 (&amp; RVCR – respiratory viral panel if 	ordered) first. Perform nasal wash second if flu testing or RSV is ordered. </a:t>
            </a:r>
          </a:p>
          <a:p>
            <a:r>
              <a:rPr lang="en-US" dirty="0"/>
              <a:t>	b. Perform nasal wash if flu testing or RSV is ordered. Than perform nasopharyngeal 	swab for Covid-19 (&amp; RVCR – respiratory viral panel if 	ordered).</a:t>
            </a:r>
          </a:p>
          <a:p>
            <a:endParaRPr lang="en-US" dirty="0"/>
          </a:p>
          <a:p>
            <a:r>
              <a:rPr lang="en-US" dirty="0"/>
              <a:t>5. All COVID specimens MUST be double bagged individually. Only 1 specimen per double bag. Lab Order Requisition slip MUST be adhered to the outside of the double bag, NOT placed in the bag. </a:t>
            </a:r>
            <a:r>
              <a:rPr lang="en-US" dirty="0">
                <a:solidFill>
                  <a:srgbClr val="FF0000"/>
                </a:solidFill>
              </a:rPr>
              <a:t>True </a:t>
            </a:r>
            <a:r>
              <a:rPr lang="en-US" dirty="0"/>
              <a:t>or False </a:t>
            </a:r>
          </a:p>
          <a:p>
            <a:endParaRPr lang="en-US" dirty="0"/>
          </a:p>
          <a:p>
            <a:r>
              <a:rPr lang="en-US" dirty="0"/>
              <a:t>6. Establishing nursing care plan goals can help improve patient outcomes and decrease the transmission of COVID-19. Major nursing care planning goals for COVID-19 may include:</a:t>
            </a:r>
          </a:p>
          <a:p>
            <a:pPr marL="342900" indent="-342900">
              <a:buFont typeface="+mj-lt"/>
              <a:buAutoNum type="alphaLcParenR"/>
            </a:pPr>
            <a:r>
              <a:rPr lang="en-US" dirty="0"/>
              <a:t>Assessing altered skin integrity risks, fatigue, impaired comfort, gas exchange, nutritional needs, and nausea</a:t>
            </a:r>
          </a:p>
          <a:p>
            <a:pPr marL="342900" indent="-342900">
              <a:buFont typeface="+mj-lt"/>
              <a:buAutoNum type="alphaLcParenR"/>
            </a:pPr>
            <a:r>
              <a:rPr lang="en-US" dirty="0"/>
              <a:t>Preventing the spread of coronavirus infection to the patient’s family members, community, and healthcare providers</a:t>
            </a:r>
          </a:p>
          <a:p>
            <a:pPr marL="342900" indent="-342900">
              <a:buFont typeface="+mj-lt"/>
              <a:buAutoNum type="alphaLcParenR"/>
            </a:pPr>
            <a:r>
              <a:rPr lang="en-US" dirty="0"/>
              <a:t>Reducing fever</a:t>
            </a:r>
          </a:p>
          <a:p>
            <a:pPr marL="342900" indent="-342900">
              <a:buFont typeface="+mj-lt"/>
              <a:buAutoNum type="alphaLcParenR"/>
            </a:pPr>
            <a:r>
              <a:rPr lang="en-US" dirty="0"/>
              <a:t>Restoring normal respiratory patterns</a:t>
            </a:r>
          </a:p>
          <a:p>
            <a:pPr marL="342900" indent="-342900">
              <a:buFont typeface="+mj-lt"/>
              <a:buAutoNum type="alphaLcParenR"/>
            </a:pPr>
            <a:r>
              <a:rPr lang="en-US" dirty="0"/>
              <a:t>Easing anxiety, which is relatively common in COVID-19 patients</a:t>
            </a:r>
          </a:p>
          <a:p>
            <a:pPr marL="342900" indent="-342900">
              <a:buFont typeface="+mj-lt"/>
              <a:buAutoNum type="alphaLcParenR"/>
            </a:pPr>
            <a:r>
              <a:rPr lang="en-US" dirty="0">
                <a:solidFill>
                  <a:srgbClr val="FF0000"/>
                </a:solidFill>
              </a:rPr>
              <a:t>All of the above</a:t>
            </a:r>
          </a:p>
          <a:p>
            <a:endParaRPr lang="en-US" dirty="0">
              <a:solidFill>
                <a:srgbClr val="FF0000"/>
              </a:solidFill>
            </a:endParaRPr>
          </a:p>
          <a:p>
            <a:endParaRPr lang="en-US" dirty="0">
              <a:solidFill>
                <a:srgbClr val="FF0000"/>
              </a:solidFill>
            </a:endParaRPr>
          </a:p>
          <a:p>
            <a:endParaRPr lang="en-US" dirty="0"/>
          </a:p>
          <a:p>
            <a:r>
              <a:rPr lang="en-US" dirty="0"/>
              <a:t>	</a:t>
            </a:r>
          </a:p>
        </p:txBody>
      </p:sp>
    </p:spTree>
    <p:extLst>
      <p:ext uri="{BB962C8B-B14F-4D97-AF65-F5344CB8AC3E}">
        <p14:creationId xmlns:p14="http://schemas.microsoft.com/office/powerpoint/2010/main" val="101523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8688B3-8E29-4888-B08B-C5943339E0CB}"/>
              </a:ext>
            </a:extLst>
          </p:cNvPr>
          <p:cNvSpPr/>
          <p:nvPr/>
        </p:nvSpPr>
        <p:spPr>
          <a:xfrm>
            <a:off x="0" y="0"/>
            <a:ext cx="8915400" cy="7017306"/>
          </a:xfrm>
          <a:prstGeom prst="rect">
            <a:avLst/>
          </a:prstGeom>
        </p:spPr>
        <p:txBody>
          <a:bodyPr wrap="square">
            <a:spAutoFit/>
          </a:bodyPr>
          <a:lstStyle/>
          <a:p>
            <a:r>
              <a:rPr lang="en-US" dirty="0"/>
              <a:t>7. Educate the patient and patient’s family members. Education must include information about</a:t>
            </a:r>
          </a:p>
          <a:p>
            <a:pPr marL="342900" indent="-342900">
              <a:buFont typeface="+mj-lt"/>
              <a:buAutoNum type="alphaLcParenR"/>
            </a:pPr>
            <a:r>
              <a:rPr lang="en-US" dirty="0"/>
              <a:t>The transmission of COVID-19</a:t>
            </a:r>
          </a:p>
          <a:p>
            <a:pPr marL="342900" indent="-342900">
              <a:buFont typeface="+mj-lt"/>
              <a:buAutoNum type="alphaLcParenR"/>
            </a:pPr>
            <a:r>
              <a:rPr lang="en-US" dirty="0"/>
              <a:t>The SPUH bed placement policy</a:t>
            </a:r>
          </a:p>
          <a:p>
            <a:pPr marL="342900" indent="-342900">
              <a:buFont typeface="+mj-lt"/>
              <a:buAutoNum type="alphaLcParenR"/>
            </a:pPr>
            <a:r>
              <a:rPr lang="en-US" dirty="0"/>
              <a:t>The tests to diagnose the disease</a:t>
            </a:r>
          </a:p>
          <a:p>
            <a:pPr marL="342900" indent="-342900">
              <a:buFont typeface="+mj-lt"/>
              <a:buAutoNum type="alphaLcParenR"/>
            </a:pPr>
            <a:r>
              <a:rPr lang="en-US" dirty="0"/>
              <a:t>The disease process and possible complications</a:t>
            </a:r>
          </a:p>
          <a:p>
            <a:pPr marL="342900" indent="-342900">
              <a:buFont typeface="+mj-lt"/>
              <a:buAutoNum type="alphaLcParenR"/>
            </a:pPr>
            <a:r>
              <a:rPr lang="en-US" dirty="0"/>
              <a:t>The benefits of prone position </a:t>
            </a:r>
          </a:p>
          <a:p>
            <a:pPr marL="342900" indent="-342900">
              <a:buFont typeface="+mj-lt"/>
              <a:buAutoNum type="alphaLcParenR"/>
            </a:pPr>
            <a:r>
              <a:rPr lang="en-US" dirty="0"/>
              <a:t>The necessity for patient to put their mask on upon SPUH staff entry into patient room</a:t>
            </a:r>
          </a:p>
          <a:p>
            <a:pPr marL="342900" indent="-342900">
              <a:buFont typeface="+mj-lt"/>
              <a:buAutoNum type="alphaLcParenR"/>
            </a:pPr>
            <a:r>
              <a:rPr lang="en-US" dirty="0"/>
              <a:t>All of the above</a:t>
            </a:r>
          </a:p>
          <a:p>
            <a:pPr marL="342900" indent="-342900">
              <a:buFont typeface="+mj-lt"/>
              <a:buAutoNum type="alphaLcParenR"/>
            </a:pPr>
            <a:r>
              <a:rPr lang="en-US" dirty="0">
                <a:solidFill>
                  <a:srgbClr val="FF0000"/>
                </a:solidFill>
              </a:rPr>
              <a:t>a, c, d ,e, and f</a:t>
            </a:r>
          </a:p>
          <a:p>
            <a:endParaRPr lang="en-US" dirty="0">
              <a:solidFill>
                <a:srgbClr val="FF0000"/>
              </a:solidFill>
            </a:endParaRPr>
          </a:p>
          <a:p>
            <a:r>
              <a:rPr lang="en-US" dirty="0"/>
              <a:t>8. For patients with hypoxemia, there are many physiologic benefits to the prone, as opposed to the supine, position. These include better matching of pulmonary perfusion to ventilation, better recruitment of dependent areas of the lung and improved arterial oxygenation.  </a:t>
            </a:r>
          </a:p>
          <a:p>
            <a:r>
              <a:rPr lang="en-US" dirty="0">
                <a:solidFill>
                  <a:srgbClr val="FF0000"/>
                </a:solidFill>
              </a:rPr>
              <a:t>True</a:t>
            </a:r>
            <a:r>
              <a:rPr lang="en-US" dirty="0"/>
              <a:t> or False</a:t>
            </a:r>
          </a:p>
          <a:p>
            <a:endParaRPr lang="en-US" dirty="0"/>
          </a:p>
          <a:p>
            <a:r>
              <a:rPr lang="en-US" dirty="0"/>
              <a:t>9. If you have a  patient there are Paragon alerts that should be documented upon if applicable. They are</a:t>
            </a:r>
          </a:p>
          <a:p>
            <a:pPr marL="342900" indent="-342900">
              <a:buFont typeface="+mj-lt"/>
              <a:buAutoNum type="alphaLcParenR"/>
            </a:pPr>
            <a:r>
              <a:rPr lang="en-US" dirty="0"/>
              <a:t>COVID- History of COVID</a:t>
            </a:r>
          </a:p>
          <a:p>
            <a:pPr marL="342900" indent="-342900">
              <a:buFont typeface="+mj-lt"/>
              <a:buAutoNum type="alphaLcParenR"/>
            </a:pPr>
            <a:r>
              <a:rPr lang="en-US" dirty="0"/>
              <a:t>COVID- No visitors alert</a:t>
            </a:r>
          </a:p>
          <a:p>
            <a:pPr marL="342900" indent="-342900">
              <a:buFont typeface="+mj-lt"/>
              <a:buAutoNum type="alphaLcParenR"/>
            </a:pPr>
            <a:r>
              <a:rPr lang="en-US" dirty="0"/>
              <a:t>Isolation Status Alert for COVID</a:t>
            </a:r>
          </a:p>
          <a:p>
            <a:pPr marL="342900" indent="-342900">
              <a:buFont typeface="+mj-lt"/>
              <a:buAutoNum type="alphaLcParenR"/>
            </a:pPr>
            <a:r>
              <a:rPr lang="en-US" dirty="0"/>
              <a:t>a, b</a:t>
            </a:r>
          </a:p>
          <a:p>
            <a:pPr marL="342900" indent="-342900">
              <a:buFont typeface="+mj-lt"/>
              <a:buAutoNum type="alphaLcParenR"/>
            </a:pPr>
            <a:r>
              <a:rPr lang="en-US" dirty="0">
                <a:solidFill>
                  <a:srgbClr val="FF0000"/>
                </a:solidFill>
              </a:rPr>
              <a:t>a, c</a:t>
            </a:r>
          </a:p>
          <a:p>
            <a:pPr marL="342900" indent="-342900">
              <a:buFont typeface="+mj-lt"/>
              <a:buAutoNum type="alphaLcParenR"/>
            </a:pPr>
            <a:r>
              <a:rPr lang="en-US" dirty="0"/>
              <a:t>All of the above</a:t>
            </a:r>
          </a:p>
          <a:p>
            <a:endParaRPr lang="en-US" dirty="0">
              <a:solidFill>
                <a:srgbClr val="FF0000"/>
              </a:solidFill>
            </a:endParaRPr>
          </a:p>
        </p:txBody>
      </p:sp>
    </p:spTree>
    <p:extLst>
      <p:ext uri="{BB962C8B-B14F-4D97-AF65-F5344CB8AC3E}">
        <p14:creationId xmlns:p14="http://schemas.microsoft.com/office/powerpoint/2010/main" val="344986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BAC799-DEEF-48ED-8C4C-93A6DD4FD708}"/>
              </a:ext>
            </a:extLst>
          </p:cNvPr>
          <p:cNvSpPr/>
          <p:nvPr/>
        </p:nvSpPr>
        <p:spPr>
          <a:xfrm>
            <a:off x="209550" y="478989"/>
            <a:ext cx="8705850" cy="5909310"/>
          </a:xfrm>
          <a:prstGeom prst="rect">
            <a:avLst/>
          </a:prstGeom>
        </p:spPr>
        <p:txBody>
          <a:bodyPr wrap="square">
            <a:spAutoFit/>
          </a:bodyPr>
          <a:lstStyle/>
          <a:p>
            <a:r>
              <a:rPr lang="en-US" dirty="0"/>
              <a:t>10. There are many important nursing considerations when caring for COVID patients. Some of them include:</a:t>
            </a:r>
          </a:p>
          <a:p>
            <a:pPr marL="342900" indent="-342900">
              <a:buFont typeface="+mj-lt"/>
              <a:buAutoNum type="alphaLcParenR"/>
            </a:pPr>
            <a:r>
              <a:rPr lang="en-US" dirty="0"/>
              <a:t>IV pumps outside the patient room</a:t>
            </a:r>
          </a:p>
          <a:p>
            <a:pPr marL="342900" indent="-342900">
              <a:buFont typeface="+mj-lt"/>
              <a:buAutoNum type="alphaLcParenR"/>
            </a:pPr>
            <a:r>
              <a:rPr lang="en-US" dirty="0"/>
              <a:t>Extended IV tubing ( extension sets or MRI tubing) </a:t>
            </a:r>
          </a:p>
          <a:p>
            <a:pPr marL="342900" indent="-342900">
              <a:buFont typeface="+mj-lt"/>
              <a:buAutoNum type="alphaLcParenR"/>
            </a:pPr>
            <a:r>
              <a:rPr lang="en-US" dirty="0"/>
              <a:t>Some medications that should not be given via extended tubing i.e.. insulin.</a:t>
            </a:r>
          </a:p>
          <a:p>
            <a:pPr marL="342900" indent="-342900">
              <a:buFont typeface="+mj-lt"/>
              <a:buAutoNum type="alphaLcParenR"/>
            </a:pPr>
            <a:r>
              <a:rPr lang="en-US" dirty="0"/>
              <a:t>Patient barcode on IV pole for safe BCMA</a:t>
            </a:r>
          </a:p>
          <a:p>
            <a:pPr marL="342900" indent="-342900">
              <a:buFont typeface="+mj-lt"/>
              <a:buAutoNum type="alphaLcParenR"/>
            </a:pPr>
            <a:r>
              <a:rPr lang="en-US" dirty="0"/>
              <a:t>Line reconciliation per policy</a:t>
            </a:r>
          </a:p>
          <a:p>
            <a:pPr marL="342900" indent="-342900">
              <a:buFont typeface="+mj-lt"/>
              <a:buAutoNum type="alphaLcParenR"/>
            </a:pPr>
            <a:r>
              <a:rPr lang="en-US" dirty="0"/>
              <a:t>Scheduled phone calls or Facetime for family/caregiver communication and medical updates</a:t>
            </a:r>
          </a:p>
          <a:p>
            <a:pPr marL="342900" indent="-342900">
              <a:buFont typeface="+mj-lt"/>
              <a:buAutoNum type="alphaLcParenR"/>
            </a:pPr>
            <a:r>
              <a:rPr lang="en-US" dirty="0">
                <a:solidFill>
                  <a:srgbClr val="FF0000"/>
                </a:solidFill>
              </a:rPr>
              <a:t>All of the above</a:t>
            </a:r>
          </a:p>
          <a:p>
            <a:endParaRPr lang="en-US" dirty="0">
              <a:solidFill>
                <a:srgbClr val="FF0000"/>
              </a:solidFill>
            </a:endParaRPr>
          </a:p>
          <a:p>
            <a:r>
              <a:rPr lang="en-US" dirty="0"/>
              <a:t>11. There are many therapeutic pharmacologic agents that are administered to COVID-19 patients depending on symptoms to patients at SPUH. Some of them include.</a:t>
            </a:r>
          </a:p>
          <a:p>
            <a:pPr marL="342900" indent="-342900">
              <a:buFont typeface="+mj-lt"/>
              <a:buAutoNum type="alphaLcParenR"/>
            </a:pPr>
            <a:r>
              <a:rPr lang="en-US" dirty="0" err="1"/>
              <a:t>Remdesivir</a:t>
            </a:r>
            <a:r>
              <a:rPr lang="en-US" dirty="0"/>
              <a:t> as an anti-viral agent.</a:t>
            </a:r>
          </a:p>
          <a:p>
            <a:pPr marL="342900" indent="-342900">
              <a:buFont typeface="+mj-lt"/>
              <a:buAutoNum type="alphaLcParenR"/>
            </a:pPr>
            <a:r>
              <a:rPr lang="en-US" dirty="0" err="1"/>
              <a:t>Tocilizumad</a:t>
            </a:r>
            <a:r>
              <a:rPr lang="en-US" dirty="0"/>
              <a:t> to reverse cytokine storm</a:t>
            </a:r>
          </a:p>
          <a:p>
            <a:pPr marL="342900" indent="-342900">
              <a:buFont typeface="+mj-lt"/>
              <a:buAutoNum type="alphaLcParenR"/>
            </a:pPr>
            <a:r>
              <a:rPr lang="en-US" dirty="0"/>
              <a:t>Dexamethasone to decrease inflammation</a:t>
            </a:r>
          </a:p>
          <a:p>
            <a:pPr marL="342900" indent="-342900">
              <a:buFont typeface="+mj-lt"/>
              <a:buAutoNum type="alphaLcParenR"/>
            </a:pPr>
            <a:r>
              <a:rPr lang="en-US" dirty="0">
                <a:solidFill>
                  <a:srgbClr val="FF0000"/>
                </a:solidFill>
              </a:rPr>
              <a:t>All of the above</a:t>
            </a:r>
          </a:p>
          <a:p>
            <a:pPr marL="342900" indent="-342900">
              <a:buFont typeface="+mj-lt"/>
              <a:buAutoNum type="alphaLcParenR"/>
            </a:pPr>
            <a:endParaRPr lang="en-US" dirty="0">
              <a:solidFill>
                <a:srgbClr val="FF0000"/>
              </a:solidFill>
            </a:endParaRPr>
          </a:p>
          <a:p>
            <a:pPr marL="342900" indent="-342900">
              <a:buFont typeface="+mj-lt"/>
              <a:buAutoNum type="alphaLcParenR"/>
            </a:pPr>
            <a:endParaRPr lang="en-US" dirty="0">
              <a:solidFill>
                <a:srgbClr val="FF0000"/>
              </a:solidFill>
            </a:endParaRPr>
          </a:p>
          <a:p>
            <a:pPr marL="342900" indent="-342900">
              <a:buFont typeface="+mj-lt"/>
              <a:buAutoNum type="alphaLcParenR"/>
            </a:pPr>
            <a:endParaRPr lang="en-US" dirty="0">
              <a:solidFill>
                <a:srgbClr val="FF0000"/>
              </a:solidFill>
            </a:endParaRPr>
          </a:p>
          <a:p>
            <a:pPr marL="342900" indent="-342900">
              <a:buFont typeface="+mj-lt"/>
              <a:buAutoNum type="alphaLcParenR"/>
            </a:pPr>
            <a:endParaRPr lang="en-US" dirty="0">
              <a:solidFill>
                <a:srgbClr val="FF0000"/>
              </a:solidFill>
            </a:endParaRPr>
          </a:p>
        </p:txBody>
      </p:sp>
    </p:spTree>
    <p:extLst>
      <p:ext uri="{BB962C8B-B14F-4D97-AF65-F5344CB8AC3E}">
        <p14:creationId xmlns:p14="http://schemas.microsoft.com/office/powerpoint/2010/main" val="112869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int Peter's Healthcare System">
            <a:extLst>
              <a:ext uri="{FF2B5EF4-FFF2-40B4-BE49-F238E27FC236}">
                <a16:creationId xmlns:a16="http://schemas.microsoft.com/office/drawing/2014/main" id="{3A26519A-012B-4AA2-9B42-22EFBC429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531" y="201965"/>
            <a:ext cx="3670883" cy="64780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3DC62147-5FAF-43B1-BFD3-2617BDBEFD56}"/>
              </a:ext>
            </a:extLst>
          </p:cNvPr>
          <p:cNvSpPr txBox="1">
            <a:spLocks noChangeArrowheads="1"/>
          </p:cNvSpPr>
          <p:nvPr/>
        </p:nvSpPr>
        <p:spPr bwMode="auto">
          <a:xfrm>
            <a:off x="114300" y="200025"/>
            <a:ext cx="2152650" cy="4191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6175D3A-D437-4FEA-8D3F-FB43EAA1797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C43BD030-1200-4E32-B69B-F196F9A80769}"/>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5" name="Picture 7" descr="Coronavirus &amp; COVID-19 Overview: Symptoms, Risks, Prevention, Treatment &amp;  More">
            <a:extLst>
              <a:ext uri="{FF2B5EF4-FFF2-40B4-BE49-F238E27FC236}">
                <a16:creationId xmlns:a16="http://schemas.microsoft.com/office/drawing/2014/main" id="{8BFBA539-56BB-4DCE-915E-7F3714FDA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337" y="138420"/>
            <a:ext cx="1261494" cy="9729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D12BBD-4C6E-4460-B517-862C5DA53B87}"/>
              </a:ext>
            </a:extLst>
          </p:cNvPr>
          <p:cNvSpPr txBox="1"/>
          <p:nvPr/>
        </p:nvSpPr>
        <p:spPr>
          <a:xfrm>
            <a:off x="114300" y="1357908"/>
            <a:ext cx="8915400" cy="5632311"/>
          </a:xfrm>
          <a:prstGeom prst="rect">
            <a:avLst/>
          </a:prstGeom>
          <a:noFill/>
        </p:spPr>
        <p:txBody>
          <a:bodyPr wrap="square" rtlCol="0">
            <a:spAutoFit/>
          </a:bodyPr>
          <a:lstStyle/>
          <a:p>
            <a:r>
              <a:rPr lang="en-US" b="1" dirty="0"/>
              <a:t>SELF-MONITORING</a:t>
            </a:r>
            <a:endParaRPr lang="en-US" dirty="0"/>
          </a:p>
          <a:p>
            <a:pPr marL="285750" indent="-285750">
              <a:buFont typeface="Arial" panose="020B0604020202020204" pitchFamily="34" charset="0"/>
              <a:buChar char="•"/>
            </a:pPr>
            <a:r>
              <a:rPr lang="en-US" dirty="0"/>
              <a:t>To protect patients and co-workers, Saint Peter’s employees, residents and providers are responsible to </a:t>
            </a:r>
            <a:r>
              <a:rPr lang="en-US" b="1" dirty="0">
                <a:solidFill>
                  <a:srgbClr val="FF0000"/>
                </a:solidFill>
              </a:rPr>
              <a:t>self-monitor for symptoms as well as temperature checks each day</a:t>
            </a:r>
            <a:r>
              <a:rPr lang="en-US" dirty="0"/>
              <a:t> for signs of possible COVID-19 infection before being allowed to proceed to work areas.</a:t>
            </a:r>
          </a:p>
          <a:p>
            <a:pPr marL="285750" indent="-285750">
              <a:buFont typeface="Arial" panose="020B0604020202020204" pitchFamily="34" charset="0"/>
              <a:buChar char="•"/>
            </a:pPr>
            <a:r>
              <a:rPr lang="en-US" dirty="0"/>
              <a:t>Employees, residents and providers </a:t>
            </a:r>
            <a:r>
              <a:rPr lang="en-US" b="1" dirty="0">
                <a:solidFill>
                  <a:srgbClr val="FF0000"/>
                </a:solidFill>
              </a:rPr>
              <a:t>should not enter any health system facility </a:t>
            </a:r>
            <a:r>
              <a:rPr lang="en-US" dirty="0"/>
              <a:t>with signs and symptoms of any illness, including COVID-19. </a:t>
            </a:r>
          </a:p>
          <a:p>
            <a:pPr marL="285750" indent="-285750">
              <a:buFont typeface="Arial" panose="020B0604020202020204" pitchFamily="34" charset="0"/>
              <a:buChar char="•"/>
            </a:pPr>
            <a:r>
              <a:rPr lang="en-US" b="1" dirty="0">
                <a:solidFill>
                  <a:srgbClr val="FF0000"/>
                </a:solidFill>
              </a:rPr>
              <a:t>Self-monitoring includes </a:t>
            </a:r>
            <a:r>
              <a:rPr lang="en-US" dirty="0"/>
              <a:t>monitoring for symptoms of illness, including COVID-19 including: fever at or above 99.6 degrees Fahrenheit, chills, cough, shortness of breath or difficulty breathing, fatigue, muscle or body aches, headache, new loss of taste or smell, congestion or runny nose, nausea or vomiting or diarrhea. </a:t>
            </a:r>
          </a:p>
          <a:p>
            <a:r>
              <a:rPr lang="en-US" b="1" dirty="0"/>
              <a:t>PREVENTION OF EXPOSURE</a:t>
            </a:r>
            <a:endParaRPr lang="en-US" dirty="0"/>
          </a:p>
          <a:p>
            <a:pPr marL="285750" indent="-285750">
              <a:buFont typeface="Arial" panose="020B0604020202020204" pitchFamily="34" charset="0"/>
              <a:buChar char="•"/>
            </a:pPr>
            <a:r>
              <a:rPr lang="en-US" b="1" dirty="0">
                <a:solidFill>
                  <a:srgbClr val="FF0000"/>
                </a:solidFill>
              </a:rPr>
              <a:t>Universal masking </a:t>
            </a:r>
            <a:r>
              <a:rPr lang="en-US" dirty="0"/>
              <a:t>of all staff/team members went into effect on March 22, 2020 and remains in effect.  </a:t>
            </a:r>
          </a:p>
          <a:p>
            <a:pPr marL="285750" indent="-285750">
              <a:buFont typeface="Arial" panose="020B0604020202020204" pitchFamily="34" charset="0"/>
              <a:buChar char="•"/>
            </a:pPr>
            <a:r>
              <a:rPr lang="en-US" dirty="0"/>
              <a:t>Masks are required for all others entering the building regardless of nature of visit. </a:t>
            </a:r>
          </a:p>
          <a:p>
            <a:pPr marL="285750" indent="-285750">
              <a:buFont typeface="Arial" panose="020B0604020202020204" pitchFamily="34" charset="0"/>
              <a:buChar char="•"/>
            </a:pPr>
            <a:r>
              <a:rPr lang="en-US" b="1" dirty="0">
                <a:solidFill>
                  <a:srgbClr val="FF0000"/>
                </a:solidFill>
              </a:rPr>
              <a:t>Universal goggles/eye face shields (not eyeglasses) went into effect for all team members/staff/LIPs on March 30, 2020 and remains in effect.  </a:t>
            </a:r>
          </a:p>
          <a:p>
            <a:pPr marL="285750" indent="-285750">
              <a:buFont typeface="Arial" panose="020B0604020202020204" pitchFamily="34" charset="0"/>
              <a:buChar char="•"/>
            </a:pPr>
            <a:r>
              <a:rPr lang="en-US" b="1" dirty="0">
                <a:solidFill>
                  <a:srgbClr val="FF0000"/>
                </a:solidFill>
              </a:rPr>
              <a:t>Eye protection is to be worn for all patient contact within 6 feet or less.  </a:t>
            </a:r>
          </a:p>
          <a:p>
            <a:pPr marL="285750" indent="-285750">
              <a:buFont typeface="Arial" panose="020B0604020202020204" pitchFamily="34" charset="0"/>
              <a:buChar char="•"/>
            </a:pPr>
            <a:r>
              <a:rPr lang="en-US" dirty="0"/>
              <a:t>Continuously educate patient/family to put their mask on upon SPUH staff entry into patient room</a:t>
            </a:r>
            <a:endParaRPr lang="en-US" b="1" dirty="0"/>
          </a:p>
          <a:p>
            <a:pPr marL="285750" indent="-285750">
              <a:buFont typeface="Arial" panose="020B0604020202020204" pitchFamily="34" charset="0"/>
              <a:buChar char="•"/>
            </a:pPr>
            <a:endParaRPr lang="en-US" dirty="0"/>
          </a:p>
        </p:txBody>
      </p:sp>
      <p:pic>
        <p:nvPicPr>
          <p:cNvPr id="9" name="Picture 7" descr="Coronavirus &amp; COVID-19 Overview: Symptoms, Risks, Prevention, Treatment &amp;  More">
            <a:extLst>
              <a:ext uri="{FF2B5EF4-FFF2-40B4-BE49-F238E27FC236}">
                <a16:creationId xmlns:a16="http://schemas.microsoft.com/office/drawing/2014/main" id="{00C0B9C3-05B2-4877-994E-0F1EF449F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16562"/>
            <a:ext cx="1261494" cy="97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7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61A1818-CE7A-4714-9838-8714AD199AC4}"/>
              </a:ext>
            </a:extLst>
          </p:cNvPr>
          <p:cNvGraphicFramePr>
            <a:graphicFrameLocks noGrp="1"/>
          </p:cNvGraphicFramePr>
          <p:nvPr>
            <p:extLst>
              <p:ext uri="{D42A27DB-BD31-4B8C-83A1-F6EECF244321}">
                <p14:modId xmlns:p14="http://schemas.microsoft.com/office/powerpoint/2010/main" val="2975422229"/>
              </p:ext>
            </p:extLst>
          </p:nvPr>
        </p:nvGraphicFramePr>
        <p:xfrm>
          <a:off x="444618" y="618890"/>
          <a:ext cx="8275333" cy="2733153"/>
        </p:xfrm>
        <a:graphic>
          <a:graphicData uri="http://schemas.openxmlformats.org/drawingml/2006/table">
            <a:tbl>
              <a:tblPr firstRow="1" firstCol="1" lastRow="1" lastCol="1" bandRow="1" bandCol="1"/>
              <a:tblGrid>
                <a:gridCol w="3713977">
                  <a:extLst>
                    <a:ext uri="{9D8B030D-6E8A-4147-A177-3AD203B41FA5}">
                      <a16:colId xmlns:a16="http://schemas.microsoft.com/office/drawing/2014/main" val="4090039204"/>
                    </a:ext>
                  </a:extLst>
                </a:gridCol>
                <a:gridCol w="4561356">
                  <a:extLst>
                    <a:ext uri="{9D8B030D-6E8A-4147-A177-3AD203B41FA5}">
                      <a16:colId xmlns:a16="http://schemas.microsoft.com/office/drawing/2014/main" val="1706631557"/>
                    </a:ext>
                  </a:extLst>
                </a:gridCol>
              </a:tblGrid>
              <a:tr h="303899">
                <a:tc>
                  <a:txBody>
                    <a:bodyPr/>
                    <a:lstStyle/>
                    <a:p>
                      <a:pPr marL="831215" marR="0" algn="l">
                        <a:lnSpc>
                          <a:spcPts val="1130"/>
                        </a:lnSpc>
                        <a:spcBef>
                          <a:spcPts val="135"/>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SURGICAL MASKS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1056640" marR="1066165" algn="ctr">
                        <a:lnSpc>
                          <a:spcPts val="1130"/>
                        </a:lnSpc>
                        <a:spcBef>
                          <a:spcPts val="135"/>
                        </a:spcBef>
                        <a:spcAft>
                          <a:spcPts val="0"/>
                        </a:spcAft>
                      </a:pPr>
                      <a:r>
                        <a:rPr lang="en-US" sz="1150" b="1" dirty="0">
                          <a:effectLst/>
                          <a:latin typeface="Times New Roman" panose="02020603050405020304" pitchFamily="18" charset="0"/>
                          <a:ea typeface="Times New Roman" panose="02020603050405020304" pitchFamily="18" charset="0"/>
                          <a:cs typeface="Times New Roman" panose="02020603050405020304" pitchFamily="18" charset="0"/>
                        </a:rPr>
                        <a:t>N95 MASKS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14373771"/>
                  </a:ext>
                </a:extLst>
              </a:tr>
              <a:tr h="2429254">
                <a:tc>
                  <a:txBody>
                    <a:bodyPr/>
                    <a:lstStyle/>
                    <a:p>
                      <a:pPr marL="60325" marR="0" algn="l">
                        <a:lnSpc>
                          <a:spcPts val="1260"/>
                        </a:lnSpc>
                        <a:spcBef>
                          <a:spcPts val="90"/>
                        </a:spcBef>
                        <a:spcAft>
                          <a:spcPts val="0"/>
                        </a:spcAft>
                      </a:pPr>
                      <a:endParaRPr lang="en-US" sz="1800" b="1"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0325" marR="0" algn="l">
                        <a:lnSpc>
                          <a:spcPts val="1260"/>
                        </a:lnSpc>
                        <a:spcBef>
                          <a:spcPts val="90"/>
                        </a:spcBef>
                        <a:spcAft>
                          <a:spcPts val="0"/>
                        </a:spcAft>
                      </a:pPr>
                      <a:r>
                        <a:rPr lang="en-US" sz="1800" b="1"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Universal Masking:</a:t>
                      </a:r>
                    </a:p>
                    <a:p>
                      <a:pPr marL="60325" marR="0" algn="ctr">
                        <a:lnSpc>
                          <a:spcPts val="1260"/>
                        </a:lnSpc>
                        <a:spcBef>
                          <a:spcPts val="9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138430" lvl="0" indent="-171450" algn="l">
                        <a:lnSpc>
                          <a:spcPct val="80000"/>
                        </a:lnSpc>
                        <a:spcBef>
                          <a:spcPts val="190"/>
                        </a:spcBef>
                        <a:spcAft>
                          <a:spcPts val="0"/>
                        </a:spcAft>
                        <a:buSzPct val="150000"/>
                        <a:buFont typeface="Arial" panose="020B0604020202020204" pitchFamily="34" charset="0"/>
                        <a:buChar char="•"/>
                        <a:tabLst>
                          <a:tab pos="521335" algn="l"/>
                          <a:tab pos="521970" algn="l"/>
                        </a:tabLst>
                      </a:pP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SPUH will provide a surgical mask</a:t>
                      </a:r>
                      <a:r>
                        <a:rPr lang="en-US" sz="1100" spc="-1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all employees for daily</a:t>
                      </a:r>
                      <a:r>
                        <a:rPr lang="en-US" sz="11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use.</a:t>
                      </a:r>
                    </a:p>
                    <a:p>
                      <a:pPr marL="171450" marR="138430" lvl="0" indent="-171450" algn="l">
                        <a:lnSpc>
                          <a:spcPct val="80000"/>
                        </a:lnSpc>
                        <a:spcBef>
                          <a:spcPts val="190"/>
                        </a:spcBef>
                        <a:spcAft>
                          <a:spcPts val="0"/>
                        </a:spcAft>
                        <a:buSzPct val="150000"/>
                        <a:buFont typeface="Arial" panose="020B0604020202020204" pitchFamily="34" charset="0"/>
                        <a:buChar char="•"/>
                        <a:tabLst>
                          <a:tab pos="521335" algn="l"/>
                          <a:tab pos="521970" algn="l"/>
                        </a:tabLst>
                      </a:pP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85725" lvl="0" indent="-171450" algn="l">
                        <a:lnSpc>
                          <a:spcPct val="68000"/>
                        </a:lnSpc>
                        <a:spcBef>
                          <a:spcPts val="0"/>
                        </a:spcBef>
                        <a:spcAft>
                          <a:spcPts val="0"/>
                        </a:spcAft>
                        <a:buSzPct val="150000"/>
                        <a:buFont typeface="Arial" panose="020B0604020202020204" pitchFamily="34" charset="0"/>
                        <a:buChar char="•"/>
                        <a:tabLst>
                          <a:tab pos="526415" algn="l"/>
                          <a:tab pos="527050" algn="l"/>
                        </a:tabLst>
                      </a:pP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All patients will be provided a </a:t>
                      </a:r>
                      <a:r>
                        <a:rPr lang="en-US" sz="1100" spc="-18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surgical mask. </a:t>
                      </a:r>
                      <a:r>
                        <a:rPr lang="en-US" sz="1100"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Health Care</a:t>
                      </a:r>
                      <a:r>
                        <a:rPr lang="en-US" sz="1100" spc="-135"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Worker (HCW) will ask the patient to put on their mask (if capable, or they will assist the patient) prior to entering the patient's room.</a:t>
                      </a:r>
                    </a:p>
                    <a:p>
                      <a:pPr marL="0" marR="0" algn="ctr">
                        <a:spcBef>
                          <a:spcPts val="50"/>
                        </a:spcBef>
                        <a:spcAft>
                          <a:spcPts val="0"/>
                        </a:spcAft>
                      </a:pP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 marR="0" algn="l">
                        <a:lnSpc>
                          <a:spcPts val="1225"/>
                        </a:lnSpc>
                        <a:spcBef>
                          <a:spcPts val="0"/>
                        </a:spcBef>
                        <a:spcAft>
                          <a:spcPts val="0"/>
                        </a:spcAft>
                      </a:pPr>
                      <a:r>
                        <a:rPr lang="en-US" sz="1100" b="1"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SURGICAL MASKS AND </a:t>
                      </a:r>
                      <a:r>
                        <a:rPr lang="en-US" sz="1100" b="1"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GOGGLES</a:t>
                      </a:r>
                      <a:endParaRPr lang="en-US" sz="11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742950" marR="120015" lvl="1" indent="-285750" algn="l">
                        <a:lnSpc>
                          <a:spcPct val="77000"/>
                        </a:lnSpc>
                        <a:spcBef>
                          <a:spcPts val="205"/>
                        </a:spcBef>
                        <a:spcAft>
                          <a:spcPts val="0"/>
                        </a:spcAft>
                        <a:buClr>
                          <a:srgbClr val="242424"/>
                        </a:buClr>
                        <a:buSzPts val="1800"/>
                        <a:buFont typeface="Arial" panose="020B0604020202020204" pitchFamily="34" charset="0"/>
                        <a:buChar char="•"/>
                        <a:tabLst>
                          <a:tab pos="607695" algn="l"/>
                          <a:tab pos="608330" algn="l"/>
                        </a:tabLst>
                      </a:pPr>
                      <a:r>
                        <a:rPr lang="en-US" sz="1100" dirty="0">
                          <a:solidFill>
                            <a:schemeClr val="tx1"/>
                          </a:solidFill>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Patient care for all non-COVID,</a:t>
                      </a:r>
                      <a:r>
                        <a:rPr lang="en-US" sz="1100" spc="-80" dirty="0">
                          <a:solidFill>
                            <a:schemeClr val="tx1"/>
                          </a:solidFill>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PUI and COVID +</a:t>
                      </a:r>
                      <a:r>
                        <a:rPr lang="en-US" sz="1100" spc="25" dirty="0">
                          <a:solidFill>
                            <a:schemeClr val="tx1"/>
                          </a:solidFill>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highlight>
                            <a:srgbClr val="FFFF00"/>
                          </a:highlight>
                          <a:latin typeface="Times New Roman" panose="02020603050405020304" pitchFamily="18" charset="0"/>
                          <a:ea typeface="Arial" panose="020B0604020202020204" pitchFamily="34" charset="0"/>
                          <a:cs typeface="Times New Roman" panose="02020603050405020304" pitchFamily="18" charset="0"/>
                        </a:rPr>
                        <a:t>patients</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marR="0" algn="l">
                        <a:lnSpc>
                          <a:spcPts val="1210"/>
                        </a:lnSpc>
                        <a:spcBef>
                          <a:spcPts val="90"/>
                        </a:spcBef>
                        <a:spcAft>
                          <a:spcPts val="0"/>
                        </a:spcAft>
                      </a:pPr>
                      <a:r>
                        <a:rPr lang="en-US" sz="1100" b="1"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N95 Masks:</a:t>
                      </a:r>
                    </a:p>
                    <a:p>
                      <a:pPr marL="55880" marR="0" algn="l">
                        <a:lnSpc>
                          <a:spcPts val="1210"/>
                        </a:lnSpc>
                        <a:spcBef>
                          <a:spcPts val="9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43535" lvl="0" indent="-342900" algn="l">
                        <a:lnSpc>
                          <a:spcPct val="80000"/>
                        </a:lnSpc>
                        <a:spcBef>
                          <a:spcPts val="175"/>
                        </a:spcBef>
                        <a:spcAft>
                          <a:spcPts val="0"/>
                        </a:spcAft>
                        <a:buClr>
                          <a:srgbClr val="242424"/>
                        </a:buClr>
                        <a:buSzPts val="1800"/>
                        <a:buFont typeface="Arial" panose="020B0604020202020204" pitchFamily="34" charset="0"/>
                        <a:buChar char="•"/>
                        <a:tabLst>
                          <a:tab pos="529590" algn="l"/>
                          <a:tab pos="530225"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N95 Masks covered by a surgical mask will be worn by HCW</a:t>
                      </a:r>
                      <a:r>
                        <a:rPr lang="en-US" sz="1100" spc="-11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when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entering the room of a PUI or COVID positive patient that requires airborne precautions </a:t>
                      </a:r>
                    </a:p>
                    <a:p>
                      <a:pPr marL="0" marR="343535" lvl="0" indent="0" algn="l">
                        <a:lnSpc>
                          <a:spcPct val="80000"/>
                        </a:lnSpc>
                        <a:spcBef>
                          <a:spcPts val="175"/>
                        </a:spcBef>
                        <a:spcAft>
                          <a:spcPts val="0"/>
                        </a:spcAft>
                        <a:buClr>
                          <a:srgbClr val="242424"/>
                        </a:buClr>
                        <a:buSzPts val="1800"/>
                        <a:buFont typeface="Arial" panose="020B0604020202020204" pitchFamily="34" charset="0"/>
                        <a:buNone/>
                        <a:tabLst>
                          <a:tab pos="529590" algn="l"/>
                          <a:tab pos="530225" algn="l"/>
                        </a:tabLst>
                      </a:pP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(i.e. </a:t>
                      </a:r>
                      <a:r>
                        <a:rPr lang="en-US"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those undergoing Aerosol-generating Procedures, Intubation, extubation, CPR, Open Suctioning, High Flow Oxygen, Chest PT, nasopharyngeal specimen collection).</a:t>
                      </a:r>
                    </a:p>
                    <a:p>
                      <a:pPr marL="0" marR="343535" lvl="0" indent="0" algn="l">
                        <a:lnSpc>
                          <a:spcPct val="80000"/>
                        </a:lnSpc>
                        <a:spcBef>
                          <a:spcPts val="175"/>
                        </a:spcBef>
                        <a:spcAft>
                          <a:spcPts val="0"/>
                        </a:spcAft>
                        <a:buClr>
                          <a:srgbClr val="242424"/>
                        </a:buClr>
                        <a:buSzPts val="1800"/>
                        <a:buFont typeface="Arial" panose="020B0604020202020204" pitchFamily="34" charset="0"/>
                        <a:buNone/>
                        <a:tabLst>
                          <a:tab pos="529590" algn="l"/>
                          <a:tab pos="530225" algn="l"/>
                        </a:tabLst>
                      </a:pP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673100" lvl="0" indent="-342900" algn="l">
                        <a:lnSpc>
                          <a:spcPct val="77000"/>
                        </a:lnSpc>
                        <a:spcBef>
                          <a:spcPts val="40"/>
                        </a:spcBef>
                        <a:spcAft>
                          <a:spcPts val="0"/>
                        </a:spcAft>
                        <a:buClr>
                          <a:srgbClr val="242424"/>
                        </a:buClr>
                        <a:buSzPts val="1800"/>
                        <a:buFont typeface="Arial" panose="020B0604020202020204" pitchFamily="34" charset="0"/>
                        <a:buChar char="•"/>
                        <a:tabLst>
                          <a:tab pos="545465" algn="l"/>
                        </a:tabLst>
                      </a:pPr>
                      <a:r>
                        <a:rPr lang="en-US" sz="1100" i="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 surgical mask should</a:t>
                      </a:r>
                      <a:r>
                        <a:rPr lang="en-US" sz="1100" i="0" spc="-14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i="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be discarded after each</a:t>
                      </a:r>
                      <a:r>
                        <a:rPr lang="en-US" sz="1100" i="0" spc="-11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i="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patient </a:t>
                      </a:r>
                      <a:r>
                        <a:rPr lang="en-US" sz="11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interaction and the HCW may continue to wear their N95.</a:t>
                      </a:r>
                    </a:p>
                    <a:p>
                      <a:pPr marL="582930" marR="0" algn="l">
                        <a:lnSpc>
                          <a:spcPts val="1250"/>
                        </a:lnSpc>
                        <a:spcBef>
                          <a:spcPts val="25"/>
                        </a:spcBef>
                        <a:spcAft>
                          <a:spcPts val="0"/>
                        </a:spcAft>
                      </a:pPr>
                      <a:r>
                        <a:rPr lang="en-US" sz="11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 </a:t>
                      </a:r>
                    </a:p>
                    <a:p>
                      <a:pPr marL="582930" marR="0" algn="l">
                        <a:lnSpc>
                          <a:spcPts val="1250"/>
                        </a:lnSpc>
                        <a:spcBef>
                          <a:spcPts val="25"/>
                        </a:spcBef>
                        <a:spcAft>
                          <a:spcPts val="0"/>
                        </a:spcAft>
                      </a:pPr>
                      <a:r>
                        <a:rPr lang="en-US" sz="1100" i="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Discard the </a:t>
                      </a:r>
                      <a:r>
                        <a:rPr lang="en-US" sz="1100" i="0" spc="-2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surgical </a:t>
                      </a:r>
                      <a:r>
                        <a:rPr lang="en-US" sz="1100" i="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mask,</a:t>
                      </a:r>
                      <a:r>
                        <a:rPr lang="en-US" sz="1100" i="0" spc="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i="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remove their N95 and don a new surgical mask.</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64364"/>
                  </a:ext>
                </a:extLst>
              </a:tr>
            </a:tbl>
          </a:graphicData>
        </a:graphic>
      </p:graphicFrame>
      <p:graphicFrame>
        <p:nvGraphicFramePr>
          <p:cNvPr id="4" name="Table 3">
            <a:extLst>
              <a:ext uri="{FF2B5EF4-FFF2-40B4-BE49-F238E27FC236}">
                <a16:creationId xmlns:a16="http://schemas.microsoft.com/office/drawing/2014/main" id="{AF1F5BFA-B766-4181-AD25-DFD47AAFB162}"/>
              </a:ext>
            </a:extLst>
          </p:cNvPr>
          <p:cNvGraphicFramePr>
            <a:graphicFrameLocks noGrp="1"/>
          </p:cNvGraphicFramePr>
          <p:nvPr>
            <p:extLst>
              <p:ext uri="{D42A27DB-BD31-4B8C-83A1-F6EECF244321}">
                <p14:modId xmlns:p14="http://schemas.microsoft.com/office/powerpoint/2010/main" val="587103951"/>
              </p:ext>
            </p:extLst>
          </p:nvPr>
        </p:nvGraphicFramePr>
        <p:xfrm>
          <a:off x="444618" y="3352043"/>
          <a:ext cx="8279932" cy="2995682"/>
        </p:xfrm>
        <a:graphic>
          <a:graphicData uri="http://schemas.openxmlformats.org/drawingml/2006/table">
            <a:tbl>
              <a:tblPr firstRow="1" firstCol="1" lastRow="1" lastCol="1" bandRow="1" bandCol="1"/>
              <a:tblGrid>
                <a:gridCol w="3716321">
                  <a:extLst>
                    <a:ext uri="{9D8B030D-6E8A-4147-A177-3AD203B41FA5}">
                      <a16:colId xmlns:a16="http://schemas.microsoft.com/office/drawing/2014/main" val="1523814910"/>
                    </a:ext>
                  </a:extLst>
                </a:gridCol>
                <a:gridCol w="4563611">
                  <a:extLst>
                    <a:ext uri="{9D8B030D-6E8A-4147-A177-3AD203B41FA5}">
                      <a16:colId xmlns:a16="http://schemas.microsoft.com/office/drawing/2014/main" val="3102174349"/>
                    </a:ext>
                  </a:extLst>
                </a:gridCol>
              </a:tblGrid>
              <a:tr h="1156150">
                <a:tc>
                  <a:txBody>
                    <a:bodyPr/>
                    <a:lstStyle/>
                    <a:p>
                      <a:pPr marL="65405" marR="0" algn="l">
                        <a:lnSpc>
                          <a:spcPts val="1235"/>
                        </a:lnSpc>
                        <a:spcBef>
                          <a:spcPts val="15"/>
                        </a:spcBef>
                        <a:spcAft>
                          <a:spcPts val="0"/>
                        </a:spcAft>
                      </a:pPr>
                      <a:r>
                        <a:rPr lang="en-US" sz="11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Surgical Masks: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27000" lvl="0" indent="-342900" algn="l">
                        <a:lnSpc>
                          <a:spcPct val="78000"/>
                        </a:lnSpc>
                        <a:spcBef>
                          <a:spcPts val="205"/>
                        </a:spcBef>
                        <a:spcAft>
                          <a:spcPts val="0"/>
                        </a:spcAft>
                        <a:buClr>
                          <a:srgbClr val="212121"/>
                        </a:buClr>
                        <a:buSzPts val="1800"/>
                        <a:buFont typeface="Arial" panose="020B0604020202020204" pitchFamily="34" charset="0"/>
                        <a:buChar char="•"/>
                        <a:tabLst>
                          <a:tab pos="518795" algn="l"/>
                          <a:tab pos="519430"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Surgical Masks are to be used when caring for PUIs and</a:t>
                      </a:r>
                    </a:p>
                    <a:p>
                      <a:pPr marL="0" marR="127000" lvl="0" indent="0" algn="l">
                        <a:lnSpc>
                          <a:spcPct val="78000"/>
                        </a:lnSpc>
                        <a:spcBef>
                          <a:spcPts val="205"/>
                        </a:spcBef>
                        <a:spcAft>
                          <a:spcPts val="0"/>
                        </a:spcAft>
                        <a:buClr>
                          <a:srgbClr val="212121"/>
                        </a:buClr>
                        <a:buSzPts val="1800"/>
                        <a:buFont typeface="Arial" panose="020B0604020202020204" pitchFamily="34" charset="0"/>
                        <a:buNone/>
                        <a:tabLst>
                          <a:tab pos="518795" algn="l"/>
                          <a:tab pos="519430"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COVID+</a:t>
                      </a:r>
                      <a:r>
                        <a:rPr lang="en-US" sz="1100" spc="-12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patients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are </a:t>
                      </a:r>
                      <a:r>
                        <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 </a:t>
                      </a:r>
                      <a:r>
                        <a:rPr lang="en-US" sz="11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undergoing Aerosol     generating procedures</a:t>
                      </a:r>
                      <a:r>
                        <a:rPr lang="en-US" sz="1100" i="1" spc="-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127000" lvl="0" indent="0" algn="ctr">
                        <a:lnSpc>
                          <a:spcPct val="78000"/>
                        </a:lnSpc>
                        <a:spcBef>
                          <a:spcPts val="205"/>
                        </a:spcBef>
                        <a:spcAft>
                          <a:spcPts val="0"/>
                        </a:spcAft>
                        <a:buClr>
                          <a:srgbClr val="212121"/>
                        </a:buClr>
                        <a:buSzPts val="1800"/>
                        <a:buFont typeface="Arial" panose="020B0604020202020204" pitchFamily="34" charset="0"/>
                        <a:buNone/>
                        <a:tabLst>
                          <a:tab pos="518795" algn="l"/>
                          <a:tab pos="519430" algn="l"/>
                        </a:tabLst>
                      </a:pPr>
                      <a:r>
                        <a:rPr lang="en-US"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(Intubation, extubation, CPR, Open Suctioning, High Flow Oxygen, Chest</a:t>
                      </a:r>
                      <a:r>
                        <a:rPr lang="en-US" sz="1100" i="1"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PT,</a:t>
                      </a:r>
                      <a:r>
                        <a:rPr lang="en-US" sz="11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nasopharyngeal specimen collection).</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algn="l">
                        <a:lnSpc>
                          <a:spcPts val="1260"/>
                        </a:lnSpc>
                        <a:spcBef>
                          <a:spcPts val="15"/>
                        </a:spcBef>
                        <a:spcAft>
                          <a:spcPts val="0"/>
                        </a:spcAft>
                      </a:pPr>
                      <a:r>
                        <a:rPr lang="en-US" sz="11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N95 Masks: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264795" lvl="0" indent="-342900" algn="l">
                        <a:lnSpc>
                          <a:spcPct val="80000"/>
                        </a:lnSpc>
                        <a:spcBef>
                          <a:spcPts val="205"/>
                        </a:spcBef>
                        <a:spcAft>
                          <a:spcPts val="0"/>
                        </a:spcAft>
                        <a:buClr>
                          <a:srgbClr val="212121"/>
                        </a:buClr>
                        <a:buSzPts val="1750"/>
                        <a:buFont typeface="Arial" panose="020B0604020202020204" pitchFamily="34" charset="0"/>
                        <a:buChar char="•"/>
                        <a:tabLst>
                          <a:tab pos="523875" algn="l"/>
                          <a:tab pos="524510"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N95 masks will be worn by the</a:t>
                      </a:r>
                      <a:r>
                        <a:rPr lang="en-US" sz="1100" spc="-19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OR team during surgery for PUI</a:t>
                      </a:r>
                      <a:r>
                        <a:rPr lang="en-US" sz="1100" spc="-13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or</a:t>
                      </a:r>
                    </a:p>
                    <a:p>
                      <a:pPr marL="527050" marR="20320" indent="-1905" algn="l">
                        <a:lnSpc>
                          <a:spcPct val="105000"/>
                        </a:lnSpc>
                        <a:spcBef>
                          <a:spcPts val="95"/>
                        </a:spcBef>
                        <a:spcAft>
                          <a:spcPts val="0"/>
                        </a:spcAft>
                      </a:pP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COVID + patients (including C- sections).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609671"/>
                  </a:ext>
                </a:extLst>
              </a:tr>
              <a:tr h="978848">
                <a:tc>
                  <a:txBody>
                    <a:bodyPr/>
                    <a:lstStyle/>
                    <a:p>
                      <a:pPr marL="67945" marR="0" algn="l">
                        <a:lnSpc>
                          <a:spcPts val="1270"/>
                        </a:lnSpc>
                        <a:spcBef>
                          <a:spcPts val="115"/>
                        </a:spcBef>
                        <a:spcAft>
                          <a:spcPts val="0"/>
                        </a:spcAft>
                      </a:pPr>
                      <a:r>
                        <a:rPr lang="en-US" sz="11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Surgical Masks: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1610" lvl="0" indent="-342900" algn="l">
                        <a:lnSpc>
                          <a:spcPct val="80000"/>
                        </a:lnSpc>
                        <a:spcBef>
                          <a:spcPts val="205"/>
                        </a:spcBef>
                        <a:spcAft>
                          <a:spcPts val="0"/>
                        </a:spcAft>
                        <a:buClr>
                          <a:srgbClr val="212121"/>
                        </a:buClr>
                        <a:buSzPts val="1700"/>
                        <a:buFont typeface="Arial" panose="020B0604020202020204" pitchFamily="34" charset="0"/>
                        <a:buChar char="•"/>
                        <a:tabLst>
                          <a:tab pos="525145"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Surgical Masks are to be worn by all patients</a:t>
                      </a:r>
                      <a:r>
                        <a:rPr lang="en-US" sz="1100" spc="-6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including</a:t>
                      </a:r>
                      <a:r>
                        <a:rPr lang="en-US" sz="1100" spc="-4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PUI</a:t>
                      </a:r>
                      <a:r>
                        <a:rPr lang="en-US" sz="1100" spc="-10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and</a:t>
                      </a:r>
                      <a:r>
                        <a:rPr lang="en-US" sz="1100" spc="-4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COVID+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patients during transport. (Masks are worn by HCWs and patients).</a:t>
                      </a:r>
                    </a:p>
                    <a:p>
                      <a:pPr marL="342900" marR="181610" lvl="0" indent="-342900" algn="ctr">
                        <a:lnSpc>
                          <a:spcPct val="80000"/>
                        </a:lnSpc>
                        <a:spcBef>
                          <a:spcPts val="205"/>
                        </a:spcBef>
                        <a:spcAft>
                          <a:spcPts val="0"/>
                        </a:spcAft>
                        <a:buClr>
                          <a:srgbClr val="212121"/>
                        </a:buClr>
                        <a:buSzPts val="1700"/>
                        <a:buFont typeface="Arial" panose="020B0604020202020204" pitchFamily="34" charset="0"/>
                        <a:buChar char="•"/>
                        <a:tabLst>
                          <a:tab pos="525145" algn="l"/>
                        </a:tabLst>
                      </a:pP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1610" lvl="0" indent="-342900" algn="l">
                        <a:lnSpc>
                          <a:spcPct val="80000"/>
                        </a:lnSpc>
                        <a:spcBef>
                          <a:spcPts val="205"/>
                        </a:spcBef>
                        <a:spcAft>
                          <a:spcPts val="0"/>
                        </a:spcAft>
                        <a:buClr>
                          <a:srgbClr val="212121"/>
                        </a:buClr>
                        <a:buSzPts val="1700"/>
                        <a:buFont typeface="Arial" panose="020B0604020202020204" pitchFamily="34" charset="0"/>
                        <a:buChar char="•"/>
                        <a:tabLst>
                          <a:tab pos="525145" algn="l"/>
                        </a:tabLst>
                      </a:pP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Surgical masks are being provided to all patients and staff, as well as support persons accompanying patients.</a:t>
                      </a:r>
                    </a:p>
                    <a:p>
                      <a:pPr marL="0" marR="181610" lvl="0" indent="0" algn="l">
                        <a:lnSpc>
                          <a:spcPct val="80000"/>
                        </a:lnSpc>
                        <a:spcBef>
                          <a:spcPts val="205"/>
                        </a:spcBef>
                        <a:spcAft>
                          <a:spcPts val="0"/>
                        </a:spcAft>
                        <a:buClr>
                          <a:srgbClr val="212121"/>
                        </a:buClr>
                        <a:buSzPts val="1700"/>
                        <a:buFont typeface="Arial" panose="020B0604020202020204" pitchFamily="34" charset="0"/>
                        <a:buNone/>
                        <a:tabLst>
                          <a:tab pos="525145" algn="l"/>
                        </a:tabLs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0" algn="l">
                        <a:lnSpc>
                          <a:spcPts val="1235"/>
                        </a:lnSpc>
                        <a:spcBef>
                          <a:spcPts val="90"/>
                        </a:spcBef>
                        <a:spcAft>
                          <a:spcPts val="0"/>
                        </a:spcAft>
                      </a:pPr>
                      <a:r>
                        <a:rPr lang="en-US" sz="11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N95 Masks: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80010" lvl="0" indent="-342900" algn="l">
                        <a:lnSpc>
                          <a:spcPct val="77000"/>
                        </a:lnSpc>
                        <a:spcBef>
                          <a:spcPts val="220"/>
                        </a:spcBef>
                        <a:spcAft>
                          <a:spcPts val="0"/>
                        </a:spcAft>
                        <a:buClr>
                          <a:srgbClr val="212121"/>
                        </a:buClr>
                        <a:buSzPts val="1800"/>
                        <a:buFont typeface="Arial" panose="020B0604020202020204" pitchFamily="34" charset="0"/>
                        <a:buChar char="•"/>
                        <a:tabLst>
                          <a:tab pos="527685"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N95</a:t>
                      </a:r>
                      <a:r>
                        <a:rPr lang="en-US" sz="1100" spc="-5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masks</a:t>
                      </a:r>
                      <a:r>
                        <a:rPr lang="en-US" sz="1100" spc="-5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will</a:t>
                      </a:r>
                      <a:r>
                        <a:rPr lang="en-US" sz="1100" spc="-4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be</a:t>
                      </a:r>
                      <a:r>
                        <a:rPr lang="en-US" sz="1100" spc="-6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worn</a:t>
                      </a:r>
                      <a:r>
                        <a:rPr lang="en-US" sz="1100" spc="-6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in</a:t>
                      </a:r>
                      <a:r>
                        <a:rPr lang="en-US" sz="1100" spc="-3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Procedural areas performing</a:t>
                      </a:r>
                      <a:r>
                        <a:rPr lang="en-US" sz="1100" spc="-7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aerosol-generating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procedures for COVID + or PUI </a:t>
                      </a:r>
                    </a:p>
                    <a:p>
                      <a:pPr marL="0" marR="80010" lvl="0" indent="0" algn="ctr">
                        <a:lnSpc>
                          <a:spcPct val="77000"/>
                        </a:lnSpc>
                        <a:spcBef>
                          <a:spcPts val="220"/>
                        </a:spcBef>
                        <a:spcAft>
                          <a:spcPts val="0"/>
                        </a:spcAft>
                        <a:buClr>
                          <a:srgbClr val="212121"/>
                        </a:buClr>
                        <a:buSzPts val="1800"/>
                        <a:buFont typeface="Arial" panose="020B0604020202020204" pitchFamily="34" charset="0"/>
                        <a:buNone/>
                        <a:tabLst>
                          <a:tab pos="527685" algn="l"/>
                        </a:tabLst>
                      </a:pPr>
                      <a:r>
                        <a:rPr lang="en-US"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Intubation, extubation, CPR, Open Suctioning, High Flow Oxygen, </a:t>
                      </a:r>
                    </a:p>
                    <a:p>
                      <a:pPr marL="0" marR="80010" lvl="0" indent="0" algn="ctr">
                        <a:lnSpc>
                          <a:spcPct val="77000"/>
                        </a:lnSpc>
                        <a:spcBef>
                          <a:spcPts val="220"/>
                        </a:spcBef>
                        <a:spcAft>
                          <a:spcPts val="0"/>
                        </a:spcAft>
                        <a:buClr>
                          <a:srgbClr val="212121"/>
                        </a:buClr>
                        <a:buSzPts val="1800"/>
                        <a:buFont typeface="Arial" panose="020B0604020202020204" pitchFamily="34" charset="0"/>
                        <a:buNone/>
                        <a:tabLst>
                          <a:tab pos="527685" algn="l"/>
                        </a:tabLst>
                      </a:pPr>
                      <a:r>
                        <a:rPr lang="en-US"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Chest PT, nasopharyngeal specimen collection </a:t>
                      </a:r>
                    </a:p>
                    <a:p>
                      <a:pPr marL="0" marR="80010" lvl="0" indent="0" algn="ctr">
                        <a:lnSpc>
                          <a:spcPct val="77000"/>
                        </a:lnSpc>
                        <a:spcBef>
                          <a:spcPts val="220"/>
                        </a:spcBef>
                        <a:spcAft>
                          <a:spcPts val="0"/>
                        </a:spcAft>
                        <a:buClr>
                          <a:srgbClr val="212121"/>
                        </a:buClr>
                        <a:buSzPts val="1800"/>
                        <a:buFont typeface="Arial" panose="020B0604020202020204" pitchFamily="34" charset="0"/>
                        <a:buNone/>
                        <a:tabLst>
                          <a:tab pos="527685" algn="l"/>
                        </a:tabLst>
                      </a:pPr>
                      <a:r>
                        <a:rPr lang="en-US"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 during second stage of labor.)</a:t>
                      </a:r>
                    </a:p>
                    <a:p>
                      <a:pPr marL="342900" marR="295910" lvl="0" indent="-342900">
                        <a:lnSpc>
                          <a:spcPct val="78000"/>
                        </a:lnSpc>
                        <a:spcBef>
                          <a:spcPts val="185"/>
                        </a:spcBef>
                        <a:spcAft>
                          <a:spcPts val="0"/>
                        </a:spcAft>
                        <a:buClr>
                          <a:srgbClr val="212121"/>
                        </a:buClr>
                        <a:buSzPts val="1800"/>
                        <a:buFont typeface="Arial" panose="020B0604020202020204" pitchFamily="34" charset="0"/>
                        <a:buChar char="•"/>
                        <a:tabLst>
                          <a:tab pos="535305"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Daily N95 Mask</a:t>
                      </a:r>
                      <a:r>
                        <a:rPr lang="en-US" sz="1100" spc="-18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Decontamination with Xenex Robot up to 5 times </a:t>
                      </a:r>
                      <a:r>
                        <a:rPr lang="en-US" sz="1100" spc="-215"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is</a:t>
                      </a:r>
                      <a:endParaRPr lang="en-US" sz="105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561340" marR="20320" indent="635">
                        <a:lnSpc>
                          <a:spcPct val="103000"/>
                        </a:lnSpc>
                        <a:spcBef>
                          <a:spcPts val="105"/>
                        </a:spcBef>
                        <a:spcAft>
                          <a:spcPts val="0"/>
                        </a:spcAft>
                      </a:pP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available. SPUH cannot guarantee effectiveness of reprocessing if not a Saint Peter's issued mask.</a:t>
                      </a:r>
                      <a:endParaRPr lang="en-US"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73025" lvl="0" indent="-342900">
                        <a:lnSpc>
                          <a:spcPct val="77000"/>
                        </a:lnSpc>
                        <a:spcBef>
                          <a:spcPts val="95"/>
                        </a:spcBef>
                        <a:spcAft>
                          <a:spcPts val="0"/>
                        </a:spcAft>
                        <a:buClr>
                          <a:srgbClr val="212121"/>
                        </a:buClr>
                        <a:buSzPts val="1800"/>
                        <a:buFont typeface="Arial" panose="020B0604020202020204" pitchFamily="34" charset="0"/>
                        <a:buChar char="•"/>
                        <a:tabLst>
                          <a:tab pos="536575"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N95 respirators are to be covered</a:t>
                      </a:r>
                      <a:r>
                        <a:rPr lang="en-US" sz="1100" spc="-2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with a surgical mask and changed</a:t>
                      </a:r>
                      <a:r>
                        <a:rPr lang="en-US" sz="1100" spc="-22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between</a:t>
                      </a:r>
                      <a:r>
                        <a:rPr lang="en-US" sz="105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each patient.</a:t>
                      </a:r>
                      <a:endParaRPr lang="en-US"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marR="80010" lvl="0" indent="-171450" algn="l">
                        <a:lnSpc>
                          <a:spcPct val="77000"/>
                        </a:lnSpc>
                        <a:spcBef>
                          <a:spcPts val="220"/>
                        </a:spcBef>
                        <a:spcAft>
                          <a:spcPts val="0"/>
                        </a:spcAft>
                        <a:buClr>
                          <a:srgbClr val="212121"/>
                        </a:buClr>
                        <a:buSzPts val="1800"/>
                        <a:buFont typeface="Arial" panose="020B0604020202020204" pitchFamily="34" charset="0"/>
                        <a:buChar char="•"/>
                        <a:tabLst>
                          <a:tab pos="527685" algn="l"/>
                        </a:tabLst>
                      </a:pP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N95 respirators are provided to required areas/healthcare</a:t>
                      </a:r>
                      <a:r>
                        <a:rPr lang="en-US" sz="1100" spc="-23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1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workers</a:t>
                      </a:r>
                      <a:endParaRPr lang="en-US" sz="11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565789"/>
                  </a:ext>
                </a:extLst>
              </a:tr>
            </a:tbl>
          </a:graphicData>
        </a:graphic>
      </p:graphicFrame>
      <p:sp>
        <p:nvSpPr>
          <p:cNvPr id="5" name="Rectangle 1">
            <a:extLst>
              <a:ext uri="{FF2B5EF4-FFF2-40B4-BE49-F238E27FC236}">
                <a16:creationId xmlns:a16="http://schemas.microsoft.com/office/drawing/2014/main" id="{E7D622EC-4B41-44FA-99A0-C54CB964CE10}"/>
              </a:ext>
            </a:extLst>
          </p:cNvPr>
          <p:cNvSpPr>
            <a:spLocks noChangeArrowheads="1"/>
          </p:cNvSpPr>
          <p:nvPr/>
        </p:nvSpPr>
        <p:spPr bwMode="auto">
          <a:xfrm>
            <a:off x="419450" y="6154472"/>
            <a:ext cx="855677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76200" eaLnBrk="0" fontAlgn="base" hangingPunct="0">
              <a:spcBef>
                <a:spcPct val="0"/>
              </a:spcBef>
              <a:spcAft>
                <a:spcPct val="0"/>
              </a:spcAft>
              <a:tabLst>
                <a:tab pos="536575" algn="l"/>
              </a:tabLst>
              <a:defRPr>
                <a:solidFill>
                  <a:schemeClr val="tx1"/>
                </a:solidFill>
                <a:latin typeface="Arial" panose="020B0604020202020204" pitchFamily="34" charset="0"/>
              </a:defRPr>
            </a:lvl1pPr>
            <a:lvl2pPr eaLnBrk="0" fontAlgn="base" hangingPunct="0">
              <a:spcBef>
                <a:spcPct val="0"/>
              </a:spcBef>
              <a:spcAft>
                <a:spcPct val="0"/>
              </a:spcAft>
              <a:tabLst>
                <a:tab pos="536575" algn="l"/>
              </a:tabLst>
              <a:defRPr>
                <a:solidFill>
                  <a:schemeClr val="tx1"/>
                </a:solidFill>
                <a:latin typeface="Arial" panose="020B0604020202020204" pitchFamily="34" charset="0"/>
              </a:defRPr>
            </a:lvl2pPr>
            <a:lvl3pPr eaLnBrk="0" fontAlgn="base" hangingPunct="0">
              <a:spcBef>
                <a:spcPct val="0"/>
              </a:spcBef>
              <a:spcAft>
                <a:spcPct val="0"/>
              </a:spcAft>
              <a:tabLst>
                <a:tab pos="536575" algn="l"/>
              </a:tabLst>
              <a:defRPr>
                <a:solidFill>
                  <a:schemeClr val="tx1"/>
                </a:solidFill>
                <a:latin typeface="Arial" panose="020B0604020202020204" pitchFamily="34" charset="0"/>
              </a:defRPr>
            </a:lvl3pPr>
            <a:lvl4pPr eaLnBrk="0" fontAlgn="base" hangingPunct="0">
              <a:spcBef>
                <a:spcPct val="0"/>
              </a:spcBef>
              <a:spcAft>
                <a:spcPct val="0"/>
              </a:spcAft>
              <a:tabLst>
                <a:tab pos="536575" algn="l"/>
              </a:tabLst>
              <a:defRPr>
                <a:solidFill>
                  <a:schemeClr val="tx1"/>
                </a:solidFill>
                <a:latin typeface="Arial" panose="020B0604020202020204" pitchFamily="34" charset="0"/>
              </a:defRPr>
            </a:lvl4pPr>
            <a:lvl5pPr eaLnBrk="0" fontAlgn="base" hangingPunct="0">
              <a:spcBef>
                <a:spcPct val="0"/>
              </a:spcBef>
              <a:spcAft>
                <a:spcPct val="0"/>
              </a:spcAft>
              <a:tabLst>
                <a:tab pos="536575" algn="l"/>
              </a:tabLst>
              <a:defRPr>
                <a:solidFill>
                  <a:schemeClr val="tx1"/>
                </a:solidFill>
                <a:latin typeface="Arial" panose="020B0604020202020204" pitchFamily="34" charset="0"/>
              </a:defRPr>
            </a:lvl5pPr>
            <a:lvl6pPr eaLnBrk="0" fontAlgn="base" hangingPunct="0">
              <a:spcBef>
                <a:spcPct val="0"/>
              </a:spcBef>
              <a:spcAft>
                <a:spcPct val="0"/>
              </a:spcAft>
              <a:tabLst>
                <a:tab pos="536575" algn="l"/>
              </a:tabLst>
              <a:defRPr>
                <a:solidFill>
                  <a:schemeClr val="tx1"/>
                </a:solidFill>
                <a:latin typeface="Arial" panose="020B0604020202020204" pitchFamily="34" charset="0"/>
              </a:defRPr>
            </a:lvl6pPr>
            <a:lvl7pPr eaLnBrk="0" fontAlgn="base" hangingPunct="0">
              <a:spcBef>
                <a:spcPct val="0"/>
              </a:spcBef>
              <a:spcAft>
                <a:spcPct val="0"/>
              </a:spcAft>
              <a:tabLst>
                <a:tab pos="536575" algn="l"/>
              </a:tabLst>
              <a:defRPr>
                <a:solidFill>
                  <a:schemeClr val="tx1"/>
                </a:solidFill>
                <a:latin typeface="Arial" panose="020B0604020202020204" pitchFamily="34" charset="0"/>
              </a:defRPr>
            </a:lvl7pPr>
            <a:lvl8pPr eaLnBrk="0" fontAlgn="base" hangingPunct="0">
              <a:spcBef>
                <a:spcPct val="0"/>
              </a:spcBef>
              <a:spcAft>
                <a:spcPct val="0"/>
              </a:spcAft>
              <a:tabLst>
                <a:tab pos="536575" algn="l"/>
              </a:tabLst>
              <a:defRPr>
                <a:solidFill>
                  <a:schemeClr val="tx1"/>
                </a:solidFill>
                <a:latin typeface="Arial" panose="020B0604020202020204" pitchFamily="34" charset="0"/>
              </a:defRPr>
            </a:lvl8pPr>
            <a:lvl9pPr eaLnBrk="0" fontAlgn="base" hangingPunct="0">
              <a:spcBef>
                <a:spcPct val="0"/>
              </a:spcBef>
              <a:spcAft>
                <a:spcPct val="0"/>
              </a:spcAft>
              <a:tabLst>
                <a:tab pos="536575" algn="l"/>
              </a:tabLst>
              <a:defRPr>
                <a:solidFill>
                  <a:schemeClr val="tx1"/>
                </a:solidFill>
                <a:latin typeface="Arial" panose="020B0604020202020204" pitchFamily="34" charset="0"/>
              </a:defRPr>
            </a:lvl9pPr>
          </a:lstStyle>
          <a:p>
            <a:pPr marL="0" marR="0" lvl="0" indent="76200" algn="l" defTabSz="914400" rtl="0" eaLnBrk="0" fontAlgn="base" latinLnBrk="0" hangingPunct="0">
              <a:lnSpc>
                <a:spcPct val="100000"/>
              </a:lnSpc>
              <a:spcBef>
                <a:spcPct val="0"/>
              </a:spcBef>
              <a:spcAft>
                <a:spcPct val="0"/>
              </a:spcAft>
              <a:buClrTx/>
              <a:buSzTx/>
              <a:buFontTx/>
              <a:buNone/>
              <a:tabLst>
                <a:tab pos="536575" algn="l"/>
              </a:tabLst>
            </a:pPr>
            <a:b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100" b="1" i="0" u="none" strike="noStrike" cap="none" normalizeH="0" baseline="0" dirty="0">
                <a:ln>
                  <a:noFill/>
                </a:ln>
                <a:solidFill>
                  <a:srgbClr val="21212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*N95 Mask: SPUH will permit but is not responsible for the safety of the mask (proper fit test) or correct manufacturer brought in from the outside</a:t>
            </a:r>
            <a:r>
              <a:rPr kumimoji="0" lang="en-US" altLang="en-US" sz="1100" b="0" i="0" u="none" strike="noStrike" cap="none" normalizeH="0" baseline="0" dirty="0">
                <a:ln>
                  <a:noFill/>
                </a:ln>
                <a:solidFill>
                  <a:srgbClr val="21212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05531F7-3715-4CC8-8DBD-336AC395852C}"/>
              </a:ext>
            </a:extLst>
          </p:cNvPr>
          <p:cNvSpPr txBox="1"/>
          <p:nvPr/>
        </p:nvSpPr>
        <p:spPr>
          <a:xfrm>
            <a:off x="2652085" y="0"/>
            <a:ext cx="3437159" cy="584775"/>
          </a:xfrm>
          <a:prstGeom prst="rect">
            <a:avLst/>
          </a:prstGeom>
          <a:noFill/>
        </p:spPr>
        <p:txBody>
          <a:bodyPr wrap="none" rtlCol="0">
            <a:spAutoFit/>
          </a:bodyPr>
          <a:lstStyle/>
          <a:p>
            <a:r>
              <a:rPr lang="en-US" sz="3200" dirty="0">
                <a:solidFill>
                  <a:srgbClr val="FF0000"/>
                </a:solidFill>
              </a:rPr>
              <a:t>Masking Guidelines</a:t>
            </a:r>
          </a:p>
        </p:txBody>
      </p:sp>
      <p:sp>
        <p:nvSpPr>
          <p:cNvPr id="2" name="Rectangle 1">
            <a:extLst>
              <a:ext uri="{FF2B5EF4-FFF2-40B4-BE49-F238E27FC236}">
                <a16:creationId xmlns:a16="http://schemas.microsoft.com/office/drawing/2014/main" id="{1832F2E4-685F-4E78-AA2A-B370265FEEB8}"/>
              </a:ext>
            </a:extLst>
          </p:cNvPr>
          <p:cNvSpPr/>
          <p:nvPr/>
        </p:nvSpPr>
        <p:spPr>
          <a:xfrm>
            <a:off x="285225" y="970697"/>
            <a:ext cx="3833769" cy="204751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814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0895-D9D9-4F52-B0AB-0110016EDEE7}"/>
              </a:ext>
            </a:extLst>
          </p:cNvPr>
          <p:cNvSpPr>
            <a:spLocks noGrp="1"/>
          </p:cNvSpPr>
          <p:nvPr>
            <p:ph type="title"/>
          </p:nvPr>
        </p:nvSpPr>
        <p:spPr/>
        <p:txBody>
          <a:bodyPr/>
          <a:lstStyle/>
          <a:p>
            <a:pPr marL="0" marR="0">
              <a:lnSpc>
                <a:spcPts val="3000"/>
              </a:lnSpc>
              <a:spcBef>
                <a:spcPts val="0"/>
              </a:spcBef>
              <a:spcAft>
                <a:spcPts val="10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Nursing Assessment</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7B1AC93-A214-4DA0-AE74-199A50361C26}"/>
              </a:ext>
            </a:extLst>
          </p:cNvPr>
          <p:cNvSpPr>
            <a:spLocks noGrp="1"/>
          </p:cNvSpPr>
          <p:nvPr>
            <p:ph idx="1"/>
          </p:nvPr>
        </p:nvSpPr>
        <p:spPr>
          <a:xfrm>
            <a:off x="438150" y="1330324"/>
            <a:ext cx="8410575" cy="5162549"/>
          </a:xfrm>
        </p:spPr>
        <p:txBody>
          <a:bodyPr>
            <a:normAutofit fontScale="47500" lnSpcReduction="20000"/>
          </a:bodyPr>
          <a:lstStyle/>
          <a:p>
            <a:pPr marL="0" indent="0">
              <a:buNone/>
            </a:pPr>
            <a:r>
              <a:rPr lang="en-US" dirty="0"/>
              <a:t>Careful assessment is essential in the evaluation and management of patients who may have COVID-19, and particularly in those with fever, acute respiratory illness, and other symptoms of infection. </a:t>
            </a:r>
          </a:p>
          <a:p>
            <a:pPr marL="0" indent="0">
              <a:buNone/>
            </a:pPr>
            <a:r>
              <a:rPr lang="en-US" dirty="0"/>
              <a:t>Physical examination – careful documentation of the patient’s signs and symptoms, which may develop 2 to 14 days after exposure to the virus; the </a:t>
            </a:r>
            <a:r>
              <a:rPr lang="en-US" u="sng" dirty="0">
                <a:hlinkClick r:id="rId2"/>
              </a:rPr>
              <a:t>Centers for Disease Control and Prevention</a:t>
            </a:r>
            <a:r>
              <a:rPr lang="en-US" dirty="0"/>
              <a:t> (CDC) lists the following symptoms of COVID-19:</a:t>
            </a:r>
          </a:p>
          <a:p>
            <a:pPr lvl="0"/>
            <a:r>
              <a:rPr lang="en-US" dirty="0"/>
              <a:t>Fever, chills</a:t>
            </a:r>
          </a:p>
          <a:p>
            <a:pPr lvl="0"/>
            <a:r>
              <a:rPr lang="en-US" dirty="0"/>
              <a:t>Cough</a:t>
            </a:r>
          </a:p>
          <a:p>
            <a:pPr lvl="0"/>
            <a:r>
              <a:rPr lang="en-US" dirty="0"/>
              <a:t>Dyspnea</a:t>
            </a:r>
          </a:p>
          <a:p>
            <a:pPr lvl="0"/>
            <a:r>
              <a:rPr lang="en-US" dirty="0"/>
              <a:t>Headache</a:t>
            </a:r>
          </a:p>
          <a:p>
            <a:pPr lvl="0"/>
            <a:r>
              <a:rPr lang="en-US" dirty="0"/>
              <a:t>Fatigue</a:t>
            </a:r>
          </a:p>
          <a:p>
            <a:pPr lvl="0"/>
            <a:r>
              <a:rPr lang="en-US" dirty="0"/>
              <a:t>Myalgia</a:t>
            </a:r>
          </a:p>
          <a:p>
            <a:pPr lvl="0"/>
            <a:r>
              <a:rPr lang="en-US" dirty="0"/>
              <a:t>Sore throat</a:t>
            </a:r>
          </a:p>
          <a:p>
            <a:pPr lvl="0"/>
            <a:r>
              <a:rPr lang="en-US" dirty="0"/>
              <a:t>New loss of smell (anosmia) or taste (ageusia)</a:t>
            </a:r>
          </a:p>
          <a:p>
            <a:pPr lvl="0"/>
            <a:r>
              <a:rPr lang="en-US" dirty="0"/>
              <a:t>Congestion or runny nose</a:t>
            </a:r>
          </a:p>
          <a:p>
            <a:pPr lvl="0"/>
            <a:r>
              <a:rPr lang="en-US" dirty="0"/>
              <a:t>Nausea or vomiting</a:t>
            </a:r>
          </a:p>
          <a:p>
            <a:pPr lvl="0"/>
            <a:r>
              <a:rPr lang="en-US" dirty="0"/>
              <a:t>Diarrhea</a:t>
            </a:r>
          </a:p>
          <a:p>
            <a:r>
              <a:rPr lang="en-US" dirty="0"/>
              <a:t>Not every patient with COVID-19 experiences all these symptoms. </a:t>
            </a:r>
          </a:p>
          <a:p>
            <a:pPr marL="0" indent="0">
              <a:buNone/>
            </a:pPr>
            <a:r>
              <a:rPr lang="en-US" u="sng" dirty="0">
                <a:hlinkClick r:id="rId3"/>
              </a:rPr>
              <a:t>https://journals.plos.org/plosone/article?id=10.1371/journal.pone.0234765</a:t>
            </a:r>
            <a:r>
              <a:rPr lang="en-US" dirty="0"/>
              <a:t> </a:t>
            </a:r>
          </a:p>
          <a:p>
            <a:pPr marL="0" indent="0">
              <a:buNone/>
            </a:pPr>
            <a:r>
              <a:rPr lang="en-US" dirty="0"/>
              <a:t>From AACN: </a:t>
            </a:r>
            <a:r>
              <a:rPr lang="en-US" b="1" i="1" dirty="0"/>
              <a:t>Evidence-Based Early Recognition and Management of ARDS Drives Outcomes: The Why and How </a:t>
            </a:r>
          </a:p>
          <a:p>
            <a:pPr marL="0" indent="0">
              <a:buNone/>
            </a:pPr>
            <a:r>
              <a:rPr lang="en-US" u="sng" dirty="0">
                <a:hlinkClick r:id="rId4"/>
              </a:rPr>
              <a:t>https://www.aacn.org/education/ce-activities/nti18347/evidencebased-early-recognition-and-management-of-ards-drives-outcomes-the-why-and-how</a:t>
            </a:r>
            <a:endParaRPr lang="en-US" dirty="0"/>
          </a:p>
          <a:p>
            <a:endParaRPr lang="en-US" dirty="0"/>
          </a:p>
          <a:p>
            <a:endParaRPr lang="en-US" dirty="0"/>
          </a:p>
        </p:txBody>
      </p:sp>
      <p:pic>
        <p:nvPicPr>
          <p:cNvPr id="5" name="Picture 4">
            <a:extLst>
              <a:ext uri="{FF2B5EF4-FFF2-40B4-BE49-F238E27FC236}">
                <a16:creationId xmlns:a16="http://schemas.microsoft.com/office/drawing/2014/main" id="{AD7121ED-0060-4EAE-A12B-4ECF16EC02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8405" y="2219658"/>
            <a:ext cx="2885935" cy="2883853"/>
          </a:xfrm>
          <a:prstGeom prst="rect">
            <a:avLst/>
          </a:prstGeom>
        </p:spPr>
      </p:pic>
    </p:spTree>
    <p:extLst>
      <p:ext uri="{BB962C8B-B14F-4D97-AF65-F5344CB8AC3E}">
        <p14:creationId xmlns:p14="http://schemas.microsoft.com/office/powerpoint/2010/main" val="336059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F794-E1BF-4497-AC67-D3DC9FC0839B}"/>
              </a:ext>
            </a:extLst>
          </p:cNvPr>
          <p:cNvSpPr>
            <a:spLocks noGrp="1"/>
          </p:cNvSpPr>
          <p:nvPr>
            <p:ph type="title"/>
          </p:nvPr>
        </p:nvSpPr>
        <p:spPr>
          <a:xfrm>
            <a:off x="637039" y="0"/>
            <a:ext cx="7886700" cy="1325563"/>
          </a:xfrm>
        </p:spPr>
        <p:txBody>
          <a:bodyPr>
            <a:normAutofit fontScale="90000"/>
          </a:bodyPr>
          <a:lstStyle/>
          <a:p>
            <a:pPr algn="ctr"/>
            <a:r>
              <a:rPr lang="en-US" sz="40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Specimen Collection Guidelines For 2020-2021 Respiratory Season</a:t>
            </a:r>
            <a:endParaRPr lang="en-US" sz="4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0DCD15-8E64-42E8-B729-A2F2F5175E64}"/>
              </a:ext>
            </a:extLst>
          </p:cNvPr>
          <p:cNvSpPr>
            <a:spLocks noGrp="1"/>
          </p:cNvSpPr>
          <p:nvPr>
            <p:ph idx="1"/>
          </p:nvPr>
        </p:nvSpPr>
        <p:spPr>
          <a:xfrm>
            <a:off x="155196" y="1392572"/>
            <a:ext cx="8833607" cy="5318620"/>
          </a:xfrm>
        </p:spPr>
        <p:txBody>
          <a:bodyPr>
            <a:normAutofit fontScale="47500" lnSpcReduction="20000"/>
          </a:bodyPr>
          <a:lstStyle/>
          <a:p>
            <a:pPr marL="0" indent="0">
              <a:buNone/>
            </a:pPr>
            <a:endParaRPr lang="en-US" dirty="0"/>
          </a:p>
          <a:p>
            <a:r>
              <a:rPr lang="en-US" sz="3800" dirty="0"/>
              <a:t>All patients for admission will have a COVID 19 test performed as per SPUH COVID-19 Guidelines. </a:t>
            </a:r>
          </a:p>
          <a:p>
            <a:r>
              <a:rPr lang="en-US" sz="3800" dirty="0"/>
              <a:t>When multiple tests are ordered, the order for specimen collection is as follows: </a:t>
            </a:r>
          </a:p>
          <a:p>
            <a:pPr marL="0" indent="0">
              <a:buNone/>
            </a:pPr>
            <a:r>
              <a:rPr lang="en-US" sz="3800" dirty="0"/>
              <a:t>	1. Perform nasopharyngeal swab for Covid-19 (&amp; RVCR – respiratory viral panel if 	ordered) </a:t>
            </a:r>
            <a:r>
              <a:rPr lang="en-US" sz="3800" b="1" dirty="0">
                <a:solidFill>
                  <a:srgbClr val="FF0000"/>
                </a:solidFill>
              </a:rPr>
              <a:t>first</a:t>
            </a:r>
            <a:r>
              <a:rPr lang="en-US" sz="3800" dirty="0"/>
              <a:t>. </a:t>
            </a:r>
          </a:p>
          <a:p>
            <a:pPr marL="0" indent="0">
              <a:buNone/>
            </a:pPr>
            <a:r>
              <a:rPr lang="en-US" sz="3800" dirty="0"/>
              <a:t>	2. Perform nasal wash </a:t>
            </a:r>
            <a:r>
              <a:rPr lang="en-US" sz="3800" b="1" dirty="0">
                <a:solidFill>
                  <a:srgbClr val="FF0000"/>
                </a:solidFill>
              </a:rPr>
              <a:t>second</a:t>
            </a:r>
            <a:r>
              <a:rPr lang="en-US" sz="3800" b="1" dirty="0"/>
              <a:t> </a:t>
            </a:r>
            <a:r>
              <a:rPr lang="en-US" sz="3800" dirty="0"/>
              <a:t>if flu testing or RSV is ordered. </a:t>
            </a:r>
          </a:p>
          <a:p>
            <a:pPr marL="0" indent="0">
              <a:buNone/>
            </a:pPr>
            <a:r>
              <a:rPr lang="en-US" sz="3800" dirty="0"/>
              <a:t>	3. Staff must wear appropriate </a:t>
            </a:r>
            <a:r>
              <a:rPr lang="en-US" sz="3800" b="1" dirty="0"/>
              <a:t>PPE </a:t>
            </a:r>
            <a:r>
              <a:rPr lang="en-US" sz="3800" dirty="0"/>
              <a:t>during specimen collection</a:t>
            </a:r>
          </a:p>
          <a:p>
            <a:pPr marL="0" indent="0">
              <a:buNone/>
            </a:pPr>
            <a:r>
              <a:rPr lang="en-US" sz="3800" dirty="0"/>
              <a:t>	(</a:t>
            </a:r>
            <a:r>
              <a:rPr lang="en-US" sz="3800" b="1" dirty="0"/>
              <a:t>N95 respirator, covered by a surgical mask, gown, gloves, eye protection). </a:t>
            </a:r>
          </a:p>
          <a:p>
            <a:pPr marL="0" indent="0">
              <a:buNone/>
            </a:pPr>
            <a:endParaRPr lang="en-US" sz="3800" b="1" dirty="0"/>
          </a:p>
          <a:p>
            <a:pPr>
              <a:buSzPct val="150000"/>
            </a:pPr>
            <a:r>
              <a:rPr lang="en-US" sz="3800" b="1" dirty="0">
                <a:solidFill>
                  <a:srgbClr val="FF0000"/>
                </a:solidFill>
                <a:highlight>
                  <a:srgbClr val="FFFF00"/>
                </a:highlight>
              </a:rPr>
              <a:t>All COVID specimens </a:t>
            </a:r>
            <a:r>
              <a:rPr lang="en-US" sz="3800" b="1" dirty="0">
                <a:highlight>
                  <a:srgbClr val="FFFF00"/>
                </a:highlight>
              </a:rPr>
              <a:t>MUST</a:t>
            </a:r>
            <a:r>
              <a:rPr lang="en-US" sz="3800" b="1" dirty="0">
                <a:solidFill>
                  <a:srgbClr val="FF0000"/>
                </a:solidFill>
                <a:highlight>
                  <a:srgbClr val="FFFF00"/>
                </a:highlight>
              </a:rPr>
              <a:t> be double bagged individually. </a:t>
            </a:r>
          </a:p>
          <a:p>
            <a:pPr>
              <a:buSzPct val="150000"/>
            </a:pPr>
            <a:r>
              <a:rPr lang="en-US" sz="3800" b="1" dirty="0">
                <a:solidFill>
                  <a:srgbClr val="FF0000"/>
                </a:solidFill>
                <a:highlight>
                  <a:srgbClr val="FFFF00"/>
                </a:highlight>
              </a:rPr>
              <a:t>Only 1 specimen per double bag. </a:t>
            </a:r>
          </a:p>
          <a:p>
            <a:pPr>
              <a:buSzPct val="150000"/>
            </a:pPr>
            <a:r>
              <a:rPr lang="en-US" sz="3800" b="1" dirty="0">
                <a:solidFill>
                  <a:srgbClr val="FF0000"/>
                </a:solidFill>
                <a:highlight>
                  <a:srgbClr val="FFFF00"/>
                </a:highlight>
              </a:rPr>
              <a:t>Lab Order Requisition slip </a:t>
            </a:r>
            <a:r>
              <a:rPr lang="en-US" sz="3800" b="1" dirty="0">
                <a:highlight>
                  <a:srgbClr val="FFFF00"/>
                </a:highlight>
              </a:rPr>
              <a:t>MUST</a:t>
            </a:r>
            <a:r>
              <a:rPr lang="en-US" sz="3800" b="1" dirty="0">
                <a:solidFill>
                  <a:srgbClr val="FF0000"/>
                </a:solidFill>
                <a:highlight>
                  <a:srgbClr val="FFFF00"/>
                </a:highlight>
              </a:rPr>
              <a:t> be adhered to the outside of the double bag, NOT placed in the bag.</a:t>
            </a:r>
            <a:endParaRPr lang="en-US" sz="3800" dirty="0">
              <a:solidFill>
                <a:srgbClr val="FF0000"/>
              </a:solidFill>
              <a:highlight>
                <a:srgbClr val="FFFF00"/>
              </a:highlight>
            </a:endParaRPr>
          </a:p>
          <a:p>
            <a:endParaRPr lang="en-US" dirty="0">
              <a:solidFill>
                <a:srgbClr val="FF0000"/>
              </a:solidFill>
              <a:highlight>
                <a:srgbClr val="FFFF00"/>
              </a:highlight>
            </a:endParaRPr>
          </a:p>
          <a:p>
            <a:pPr marL="0" indent="0">
              <a:buNone/>
            </a:pPr>
            <a:r>
              <a:rPr lang="en-US" dirty="0"/>
              <a:t>Reference: </a:t>
            </a:r>
          </a:p>
          <a:p>
            <a:pPr marL="0" indent="0">
              <a:buNone/>
            </a:pPr>
            <a:r>
              <a:rPr lang="en-US" dirty="0"/>
              <a:t>Interim Guidelines for Collecting, Handling, and Testing Clinical Specimens from Persons for Coronavirus Disease 2019 (COVID-19) </a:t>
            </a:r>
            <a:r>
              <a:rPr lang="en-US" dirty="0">
                <a:hlinkClick r:id="rId2"/>
              </a:rPr>
              <a:t>https://www.cdc.gov/coronavirus/2019-ncov/lab/guidelines-clinical-specimens.html</a:t>
            </a:r>
            <a:r>
              <a:rPr lang="en-US" dirty="0"/>
              <a:t>  </a:t>
            </a:r>
          </a:p>
        </p:txBody>
      </p:sp>
    </p:spTree>
    <p:extLst>
      <p:ext uri="{BB962C8B-B14F-4D97-AF65-F5344CB8AC3E}">
        <p14:creationId xmlns:p14="http://schemas.microsoft.com/office/powerpoint/2010/main" val="328340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D837-BE21-492E-8B20-416EEA0793A9}"/>
              </a:ext>
            </a:extLst>
          </p:cNvPr>
          <p:cNvSpPr>
            <a:spLocks noGrp="1"/>
          </p:cNvSpPr>
          <p:nvPr>
            <p:ph type="title"/>
          </p:nvPr>
        </p:nvSpPr>
        <p:spPr/>
        <p:txBody>
          <a:bodyPr/>
          <a:lstStyle/>
          <a:p>
            <a:pPr marL="0" marR="0">
              <a:lnSpc>
                <a:spcPts val="3000"/>
              </a:lnSpc>
              <a:spcBef>
                <a:spcPts val="0"/>
              </a:spcBef>
              <a:spcAft>
                <a:spcPts val="10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Nursing Diagnosis</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ACF4709-6F66-4E62-AC54-2758D1C3C5E1}"/>
              </a:ext>
            </a:extLst>
          </p:cNvPr>
          <p:cNvSpPr>
            <a:spLocks noGrp="1"/>
          </p:cNvSpPr>
          <p:nvPr>
            <p:ph idx="1"/>
          </p:nvPr>
        </p:nvSpPr>
        <p:spPr>
          <a:xfrm>
            <a:off x="476250" y="1397000"/>
            <a:ext cx="8429625" cy="5095874"/>
          </a:xfrm>
        </p:spPr>
        <p:txBody>
          <a:bodyPr>
            <a:normAutofit fontScale="92500" lnSpcReduction="20000"/>
          </a:bodyPr>
          <a:lstStyle/>
          <a:p>
            <a:pPr marL="0" indent="0">
              <a:buNone/>
            </a:pPr>
            <a:r>
              <a:rPr lang="en-US" dirty="0"/>
              <a:t>A nursing diagnosis provides clinical judgment about the patient’s experiences and responses to potential coronavirus infection. Nursing diagnosis for a patient with COVID-19 can include:</a:t>
            </a:r>
          </a:p>
          <a:p>
            <a:pPr lvl="0"/>
            <a:r>
              <a:rPr lang="en-US" dirty="0"/>
              <a:t>Possible exposure to the virus that causes COVID-19</a:t>
            </a:r>
          </a:p>
          <a:p>
            <a:pPr lvl="0"/>
            <a:r>
              <a:rPr lang="en-US" dirty="0"/>
              <a:t>The patient’s level of knowledge about the transmission of COVID-19</a:t>
            </a:r>
          </a:p>
          <a:p>
            <a:pPr lvl="0"/>
            <a:r>
              <a:rPr lang="en-US" dirty="0"/>
              <a:t>Fever</a:t>
            </a:r>
          </a:p>
          <a:p>
            <a:pPr lvl="0"/>
            <a:r>
              <a:rPr lang="en-US" dirty="0"/>
              <a:t>Infection</a:t>
            </a:r>
          </a:p>
          <a:p>
            <a:pPr lvl="0"/>
            <a:r>
              <a:rPr lang="en-US" dirty="0"/>
              <a:t>Impaired breathing pattern related to shortness of breath</a:t>
            </a:r>
          </a:p>
          <a:p>
            <a:pPr lvl="0"/>
            <a:r>
              <a:rPr lang="en-US" dirty="0"/>
              <a:t>Impaired Oxygenation </a:t>
            </a:r>
          </a:p>
          <a:p>
            <a:pPr lvl="0"/>
            <a:r>
              <a:rPr lang="en-US" dirty="0"/>
              <a:t>Impaired Psychosocial Being</a:t>
            </a:r>
          </a:p>
          <a:p>
            <a:pPr lvl="0"/>
            <a:r>
              <a:rPr lang="en-US" dirty="0"/>
              <a:t>Anxiety associated with the unknown etiology of the disease</a:t>
            </a:r>
          </a:p>
          <a:p>
            <a:endParaRPr lang="en-US" dirty="0"/>
          </a:p>
        </p:txBody>
      </p:sp>
    </p:spTree>
    <p:extLst>
      <p:ext uri="{BB962C8B-B14F-4D97-AF65-F5344CB8AC3E}">
        <p14:creationId xmlns:p14="http://schemas.microsoft.com/office/powerpoint/2010/main" val="304461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E64A-E6A3-486B-AF39-3AC1D2BB4239}"/>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Nurse Care Planning and Goals</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65B066A-6674-45C5-8ACE-F08514593019}"/>
              </a:ext>
            </a:extLst>
          </p:cNvPr>
          <p:cNvSpPr>
            <a:spLocks noGrp="1"/>
          </p:cNvSpPr>
          <p:nvPr>
            <p:ph idx="1"/>
          </p:nvPr>
        </p:nvSpPr>
        <p:spPr>
          <a:xfrm>
            <a:off x="308008" y="1253330"/>
            <a:ext cx="8604986" cy="5089717"/>
          </a:xfrm>
        </p:spPr>
        <p:txBody>
          <a:bodyPr>
            <a:normAutofit fontScale="92500" lnSpcReduction="20000"/>
          </a:bodyPr>
          <a:lstStyle/>
          <a:p>
            <a:pPr marL="0" indent="0">
              <a:buNone/>
            </a:pPr>
            <a:r>
              <a:rPr lang="en-US" dirty="0"/>
              <a:t>Establishing nursing care plan goals can help improve patient outcomes and decrease the transmission of COVID-19. Major </a:t>
            </a:r>
            <a:r>
              <a:rPr lang="en-US" u="sng" dirty="0">
                <a:hlinkClick r:id="rId2"/>
              </a:rPr>
              <a:t>nursing care planning goals for COVID-19</a:t>
            </a:r>
            <a:r>
              <a:rPr lang="en-US" dirty="0"/>
              <a:t> may include:</a:t>
            </a:r>
          </a:p>
          <a:p>
            <a:pPr lvl="0"/>
            <a:r>
              <a:rPr lang="en-US" dirty="0"/>
              <a:t>Establishing goals, interventions</a:t>
            </a:r>
          </a:p>
          <a:p>
            <a:pPr lvl="0"/>
            <a:r>
              <a:rPr lang="en-US" dirty="0"/>
              <a:t>Assessing altered skin integrity risks, fatigue, impaired comfort, gas exchange, nutritional needs, and nausea</a:t>
            </a:r>
          </a:p>
          <a:p>
            <a:pPr lvl="0"/>
            <a:r>
              <a:rPr lang="en-US" dirty="0"/>
              <a:t>Preventing the spread of coronavirus infection to the patient’s family members, community, and healthcare providers</a:t>
            </a:r>
          </a:p>
          <a:p>
            <a:pPr lvl="0"/>
            <a:r>
              <a:rPr lang="en-US" dirty="0"/>
              <a:t>Reducing fever</a:t>
            </a:r>
          </a:p>
          <a:p>
            <a:pPr lvl="0"/>
            <a:r>
              <a:rPr lang="en-US" dirty="0"/>
              <a:t>Restoring normal respiratory patterns</a:t>
            </a:r>
          </a:p>
          <a:p>
            <a:pPr lvl="0"/>
            <a:r>
              <a:rPr lang="en-US" dirty="0"/>
              <a:t>Easing anxiety, which is relatively common in COVID-19 patients, with a combination of anxiolytic medications and therapy that includes relaxation techniques, breathing exercises and encouragement</a:t>
            </a:r>
          </a:p>
          <a:p>
            <a:endParaRPr lang="en-US" dirty="0"/>
          </a:p>
        </p:txBody>
      </p:sp>
    </p:spTree>
    <p:extLst>
      <p:ext uri="{BB962C8B-B14F-4D97-AF65-F5344CB8AC3E}">
        <p14:creationId xmlns:p14="http://schemas.microsoft.com/office/powerpoint/2010/main" val="276169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D077-B189-451F-A66A-FB1A25535ADC}"/>
              </a:ext>
            </a:extLst>
          </p:cNvPr>
          <p:cNvSpPr>
            <a:spLocks noGrp="1"/>
          </p:cNvSpPr>
          <p:nvPr>
            <p:ph type="title"/>
          </p:nvPr>
        </p:nvSpPr>
        <p:spPr>
          <a:xfrm>
            <a:off x="532398" y="480630"/>
            <a:ext cx="7886700" cy="655152"/>
          </a:xfrm>
        </p:spPr>
        <p:txBody>
          <a:bodyPr>
            <a:normAutofit fontScale="90000"/>
          </a:bodyPr>
          <a:lstStyle/>
          <a:p>
            <a:pPr marL="0" marR="0">
              <a:lnSpc>
                <a:spcPct val="115000"/>
              </a:lnSpc>
              <a:spcBef>
                <a:spcPts val="0"/>
              </a:spcBef>
              <a:spcAft>
                <a:spcPts val="10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Nursing Interventions</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A8C2010-0AB6-455D-A668-949B1665A5DF}"/>
              </a:ext>
            </a:extLst>
          </p:cNvPr>
          <p:cNvSpPr>
            <a:spLocks noGrp="1"/>
          </p:cNvSpPr>
          <p:nvPr>
            <p:ph idx="1"/>
          </p:nvPr>
        </p:nvSpPr>
        <p:spPr>
          <a:xfrm>
            <a:off x="182880" y="889117"/>
            <a:ext cx="8778240" cy="5654296"/>
          </a:xfrm>
        </p:spPr>
        <p:txBody>
          <a:bodyPr>
            <a:normAutofit fontScale="55000" lnSpcReduction="20000"/>
          </a:bodyPr>
          <a:lstStyle/>
          <a:p>
            <a:pPr marL="0" indent="0">
              <a:buNone/>
            </a:pPr>
            <a:r>
              <a:rPr lang="en-US" sz="3300" dirty="0"/>
              <a:t>Based on assessment data, nursing interventions for COVID-19 should focus on monitoring vital signs, maintaining respiratory function, managing hyperthermia, and reducing transmission.</a:t>
            </a:r>
          </a:p>
          <a:p>
            <a:r>
              <a:rPr lang="en-US" sz="3300" b="1" dirty="0"/>
              <a:t>Monitor vital signs</a:t>
            </a:r>
            <a:r>
              <a:rPr lang="en-US" sz="3300" dirty="0"/>
              <a:t> – particularly temperature and respiratory rate, as fever and dyspnea are common symptoms of COVID-19.</a:t>
            </a:r>
          </a:p>
          <a:p>
            <a:r>
              <a:rPr lang="en-US" sz="3300" b="1" dirty="0"/>
              <a:t>Monitor O2 saturation</a:t>
            </a:r>
            <a:r>
              <a:rPr lang="en-US" sz="3300" dirty="0"/>
              <a:t> – normal O2 saturation as measured with pulse oximeter should be 94 or higher; patients with severe COVID-19 symptoms can develop hypoxia, with values dropping low enough to warrant supplemental oxygen. Consider proning if not medically contraindicated.</a:t>
            </a:r>
          </a:p>
          <a:p>
            <a:r>
              <a:rPr lang="en-US" sz="3300" b="1" dirty="0"/>
              <a:t>Manage fever</a:t>
            </a:r>
            <a:r>
              <a:rPr lang="en-US" sz="3300" dirty="0"/>
              <a:t> – use appropriate therapy for hyperthermia, including adjusting room temperature, eliminating excess clothing and covers, using cooling mattresses, applying cold packs to major blood vessels, starting or increasing intravenous (IV) fluids as allowed, administering antipyretic medications as prescribed, and readying oxygen therapy in the event of respiratory problems resulting from the metabolic demands for oxygen during a fever.</a:t>
            </a:r>
          </a:p>
          <a:p>
            <a:r>
              <a:rPr lang="en-US" sz="3300" b="1" dirty="0"/>
              <a:t>Maintain respiratory isolation</a:t>
            </a:r>
            <a:r>
              <a:rPr lang="en-US" sz="3300" dirty="0"/>
              <a:t> – isolation rooms should be well-marked with limited access; all who enter the restricted-access room should use personal protective equipment, such as masks and gowns.</a:t>
            </a:r>
          </a:p>
          <a:p>
            <a:r>
              <a:rPr lang="en-US" sz="3300" b="1" dirty="0"/>
              <a:t>Enforce strict hand hygiene</a:t>
            </a:r>
            <a:r>
              <a:rPr lang="en-US" sz="3300" dirty="0"/>
              <a:t> – to reduce or prevent transmission of coronavirus, patients should wash hands after coughing, as should all who enter or leave the room.</a:t>
            </a:r>
          </a:p>
          <a:p>
            <a:r>
              <a:rPr lang="en-US" sz="3300" b="1" dirty="0"/>
              <a:t>Provide information</a:t>
            </a:r>
            <a:r>
              <a:rPr lang="en-US" sz="3300" dirty="0"/>
              <a:t> – educate the patient and patient’s family members of the transmission of COVID-19, the tests to diagnose the disease, disease process, possible complications, benefits of prone position and ways to protect oneself and one’s family from coronavirus. </a:t>
            </a:r>
            <a:r>
              <a:rPr lang="en-US" sz="3300" dirty="0">
                <a:solidFill>
                  <a:srgbClr val="FF0000"/>
                </a:solidFill>
              </a:rPr>
              <a:t>Continuously educate patient/family to put their mask on upon SPUH staff entry into patient room</a:t>
            </a:r>
          </a:p>
          <a:p>
            <a:pPr marL="0" indent="0">
              <a:buNone/>
            </a:pPr>
            <a:endParaRPr lang="en-US" dirty="0"/>
          </a:p>
        </p:txBody>
      </p:sp>
    </p:spTree>
    <p:extLst>
      <p:ext uri="{BB962C8B-B14F-4D97-AF65-F5344CB8AC3E}">
        <p14:creationId xmlns:p14="http://schemas.microsoft.com/office/powerpoint/2010/main" val="14353716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4292D3465B4146A79CA9C726BB2690" ma:contentTypeVersion="4" ma:contentTypeDescription="Create a new document." ma:contentTypeScope="" ma:versionID="32d1201a89d37d558f8cbb8be0373978">
  <xsd:schema xmlns:xsd="http://www.w3.org/2001/XMLSchema" xmlns:xs="http://www.w3.org/2001/XMLSchema" xmlns:p="http://schemas.microsoft.com/office/2006/metadata/properties" xmlns:ns2="d5ea4078-c80e-4b34-b9c2-b2339c75ccad" targetNamespace="http://schemas.microsoft.com/office/2006/metadata/properties" ma:root="true" ma:fieldsID="48efcd03d77dbfd554c8134e7310a5c7" ns2:_="">
    <xsd:import namespace="d5ea4078-c80e-4b34-b9c2-b2339c75c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a4078-c80e-4b34-b9c2-b2339c75c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36BD8-FD08-4DDC-B73B-34145FDF2D0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093A6F-4CA0-4AA3-8A2F-8460B84C8745}">
  <ds:schemaRefs>
    <ds:schemaRef ds:uri="http://schemas.microsoft.com/sharepoint/v3/contenttype/forms"/>
  </ds:schemaRefs>
</ds:datastoreItem>
</file>

<file path=customXml/itemProps3.xml><?xml version="1.0" encoding="utf-8"?>
<ds:datastoreItem xmlns:ds="http://schemas.openxmlformats.org/officeDocument/2006/customXml" ds:itemID="{0E2819A2-03E3-46DB-9101-0FE45416302D}"/>
</file>

<file path=docProps/app.xml><?xml version="1.0" encoding="utf-8"?>
<Properties xmlns="http://schemas.openxmlformats.org/officeDocument/2006/extended-properties" xmlns:vt="http://schemas.openxmlformats.org/officeDocument/2006/docPropsVTypes">
  <Template>TM03090434[[fn=Wood Type]]</Template>
  <TotalTime>1165</TotalTime>
  <Words>2083</Words>
  <Application>Microsoft Office PowerPoint</Application>
  <PresentationFormat>On-screen Show (4:3)</PresentationFormat>
  <Paragraphs>248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Nursing Assessment </vt:lpstr>
      <vt:lpstr>Specimen Collection Guidelines For 2020-2021 Respiratory Season</vt:lpstr>
      <vt:lpstr>Nursing Diagnosis </vt:lpstr>
      <vt:lpstr>Nurse Care Planning and Goals </vt:lpstr>
      <vt:lpstr>Nursing Interventions </vt:lpstr>
      <vt:lpstr>Prone Positioning for  Non-Intubated Patients Guideline  </vt:lpstr>
      <vt:lpstr>PowerPoint Presentation</vt:lpstr>
      <vt:lpstr>PowerPoint Presentation</vt:lpstr>
      <vt:lpstr>Educate your patients on the importance of the PRONE position</vt:lpstr>
      <vt:lpstr>Evaluation </vt:lpstr>
      <vt:lpstr>Documentation Guidelines </vt:lpstr>
      <vt:lpstr>Specific Paragon Documentation Points</vt:lpstr>
      <vt:lpstr>Communication with  Family and Caregivers</vt:lpstr>
      <vt:lpstr>Other Nursing Care Considerations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Artz, Teresa</dc:creator>
  <cp:lastModifiedBy>Artz, Teresa</cp:lastModifiedBy>
  <cp:revision>40</cp:revision>
  <cp:lastPrinted>2020-10-23T12:55:18Z</cp:lastPrinted>
  <dcterms:created xsi:type="dcterms:W3CDTF">2020-10-20T13:52:36Z</dcterms:created>
  <dcterms:modified xsi:type="dcterms:W3CDTF">2021-01-06T21:50:04Z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0x010100EF4292D3465B4146A79CA9C726BB2690</vt:lpwstr>
  </property>
</Properties>
</file>